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26" r:id="rId6"/>
  </p:sldMasterIdLst>
  <p:notesMasterIdLst>
    <p:notesMasterId r:id="rId14"/>
  </p:notesMasterIdLst>
  <p:sldIdLst>
    <p:sldId id="609" r:id="rId7"/>
    <p:sldId id="611" r:id="rId8"/>
    <p:sldId id="320" r:id="rId9"/>
    <p:sldId id="652" r:id="rId10"/>
    <p:sldId id="655" r:id="rId11"/>
    <p:sldId id="541" r:id="rId12"/>
    <p:sldId id="32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E3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2" autoAdjust="0"/>
    <p:restoredTop sz="78006" autoAdjust="0"/>
  </p:normalViewPr>
  <p:slideViewPr>
    <p:cSldViewPr snapToGrid="0">
      <p:cViewPr varScale="1">
        <p:scale>
          <a:sx n="66" d="100"/>
          <a:sy n="66" d="100"/>
        </p:scale>
        <p:origin x="224" y="464"/>
      </p:cViewPr>
      <p:guideLst/>
    </p:cSldViewPr>
  </p:slideViewPr>
  <p:outlineViewPr>
    <p:cViewPr>
      <p:scale>
        <a:sx n="33" d="100"/>
        <a:sy n="33" d="100"/>
      </p:scale>
      <p:origin x="0" y="-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51740-5AF1-409E-B855-C1D4D7E77B4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E0A3763-8A17-4DD2-A1F1-2CFC0F741F51}">
      <dgm:prSet phldrT="[Teksti]" custT="1"/>
      <dgm:spPr>
        <a:solidFill>
          <a:schemeClr val="tx2"/>
        </a:solidFill>
        <a:ln w="76200">
          <a:noFill/>
        </a:ln>
      </dgm:spPr>
      <dgm:t>
        <a:bodyPr/>
        <a:lstStyle/>
        <a:p>
          <a:r>
            <a:rPr lang="fi-FI" sz="1600" b="1" dirty="0">
              <a:solidFill>
                <a:schemeClr val="bg1"/>
              </a:solidFill>
            </a:rPr>
            <a:t>Service</a:t>
          </a:r>
          <a:endParaRPr lang="fi-FI" sz="1200" b="1" dirty="0">
            <a:solidFill>
              <a:schemeClr val="bg1"/>
            </a:solidFill>
          </a:endParaRPr>
        </a:p>
      </dgm:t>
    </dgm:pt>
    <dgm:pt modelId="{7A050423-9251-4A12-9166-3190C53E1BC0}" type="parTrans" cxnId="{F7D13C89-70E7-48FB-AA1A-854DC72CDE63}">
      <dgm:prSet/>
      <dgm:spPr/>
      <dgm:t>
        <a:bodyPr/>
        <a:lstStyle/>
        <a:p>
          <a:endParaRPr lang="fi-FI"/>
        </a:p>
      </dgm:t>
    </dgm:pt>
    <dgm:pt modelId="{EB9A98DE-2478-4F77-9844-7C7F6C4A1445}" type="sibTrans" cxnId="{F7D13C89-70E7-48FB-AA1A-854DC72CDE63}">
      <dgm:prSet/>
      <dgm:spPr>
        <a:noFill/>
        <a:ln w="38100">
          <a:noFill/>
        </a:ln>
      </dgm:spPr>
      <dgm:t>
        <a:bodyPr/>
        <a:lstStyle/>
        <a:p>
          <a:r>
            <a:rPr lang="fi-FI" dirty="0"/>
            <a:t>&lt;</a:t>
          </a:r>
        </a:p>
      </dgm:t>
    </dgm:pt>
    <dgm:pt modelId="{661F4FEB-DA5D-448A-A711-1FEF7C7CB522}">
      <dgm:prSet phldrT="[Teksti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City Centrum</a:t>
          </a:r>
        </a:p>
      </dgm:t>
    </dgm:pt>
    <dgm:pt modelId="{434D7824-7EE0-4FC1-87A3-3BF2FE724208}" type="parTrans" cxnId="{03FE576C-3368-4839-95AF-C71297F76F40}">
      <dgm:prSet/>
      <dgm:spPr/>
      <dgm:t>
        <a:bodyPr/>
        <a:lstStyle/>
        <a:p>
          <a:endParaRPr lang="fi-FI"/>
        </a:p>
      </dgm:t>
    </dgm:pt>
    <dgm:pt modelId="{78F1D343-E18E-42CC-B01D-0087B34E992D}" type="sibTrans" cxnId="{03FE576C-3368-4839-95AF-C71297F76F40}">
      <dgm:prSet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1C4FC927-4A30-4126-9E1F-A4D4F2BF0278}">
      <dgm:prSet phldrT="[Teksti]"/>
      <dgm:spPr>
        <a:solidFill>
          <a:schemeClr val="tx2"/>
        </a:solidFill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City</a:t>
          </a:r>
        </a:p>
      </dgm:t>
    </dgm:pt>
    <dgm:pt modelId="{EBBBEAE6-A0E3-4177-8C6D-0A93109AE382}" type="parTrans" cxnId="{73306335-F944-40E2-A640-A57E0987E189}">
      <dgm:prSet/>
      <dgm:spPr/>
      <dgm:t>
        <a:bodyPr/>
        <a:lstStyle/>
        <a:p>
          <a:endParaRPr lang="fi-FI"/>
        </a:p>
      </dgm:t>
    </dgm:pt>
    <dgm:pt modelId="{915603FE-BB8B-43C5-8FD6-EE72CF9E280D}" type="sibTrans" cxnId="{73306335-F944-40E2-A640-A57E0987E189}">
      <dgm:prSet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73F7B258-4705-40B8-A8B7-F215A6A7143E}">
      <dgm:prSet phldrT="[Teksti]"/>
      <dgm:spPr>
        <a:solidFill>
          <a:schemeClr val="tx2"/>
        </a:solidFill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Finland</a:t>
          </a:r>
        </a:p>
      </dgm:t>
    </dgm:pt>
    <dgm:pt modelId="{8A3A0DE8-8031-4104-A7B5-8395361D0819}" type="parTrans" cxnId="{7A151781-EA64-4C3B-8897-2ACD35026B34}">
      <dgm:prSet/>
      <dgm:spPr/>
      <dgm:t>
        <a:bodyPr/>
        <a:lstStyle/>
        <a:p>
          <a:endParaRPr lang="fi-FI"/>
        </a:p>
      </dgm:t>
    </dgm:pt>
    <dgm:pt modelId="{ED778978-BAE3-4A8F-A797-55AAFDF812B3}" type="sibTrans" cxnId="{7A151781-EA64-4C3B-8897-2ACD35026B34}">
      <dgm:prSet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06247BD1-8DB7-477A-B2BA-E1CFB547E42B}">
      <dgm:prSet phldrT="[Teksti]"/>
      <dgm:spPr>
        <a:solidFill>
          <a:schemeClr val="accent2"/>
        </a:solidFill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Europe</a:t>
          </a:r>
        </a:p>
      </dgm:t>
    </dgm:pt>
    <dgm:pt modelId="{79147AB9-D673-4CEB-82DD-2FDA95A098FB}" type="parTrans" cxnId="{D8F89909-AA48-490F-A279-C5171D4B28E8}">
      <dgm:prSet/>
      <dgm:spPr/>
      <dgm:t>
        <a:bodyPr/>
        <a:lstStyle/>
        <a:p>
          <a:endParaRPr lang="fi-FI"/>
        </a:p>
      </dgm:t>
    </dgm:pt>
    <dgm:pt modelId="{83E0DB30-09F5-4AA0-9E0D-C0B199779BE1}" type="sibTrans" cxnId="{D8F89909-AA48-490F-A279-C5171D4B28E8}">
      <dgm:prSet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A5E836D9-6213-4EF7-9A3C-4AD0BB0009D3}">
      <dgm:prSet phldrT="[Teksti]"/>
      <dgm:spPr>
        <a:solidFill>
          <a:schemeClr val="accent2"/>
        </a:solidFill>
      </dgm:spPr>
      <dgm:t>
        <a:bodyPr/>
        <a:lstStyle/>
        <a:p>
          <a:r>
            <a:rPr lang="fi-FI" b="1" dirty="0">
              <a:solidFill>
                <a:schemeClr val="bg1"/>
              </a:solidFill>
            </a:rPr>
            <a:t>World</a:t>
          </a:r>
        </a:p>
      </dgm:t>
    </dgm:pt>
    <dgm:pt modelId="{25DDBEC5-5EB1-41D0-A8C5-54F024D665FA}" type="parTrans" cxnId="{6F5EB0F9-FABB-404A-A726-C3BF2CA7F4B3}">
      <dgm:prSet/>
      <dgm:spPr/>
      <dgm:t>
        <a:bodyPr/>
        <a:lstStyle/>
        <a:p>
          <a:endParaRPr lang="fi-FI"/>
        </a:p>
      </dgm:t>
    </dgm:pt>
    <dgm:pt modelId="{95E922DB-65BE-4751-9943-99564CB777DE}" type="sibTrans" cxnId="{6F5EB0F9-FABB-404A-A726-C3BF2CA7F4B3}">
      <dgm:prSet/>
      <dgm:spPr/>
      <dgm:t>
        <a:bodyPr/>
        <a:lstStyle/>
        <a:p>
          <a:endParaRPr lang="fi-FI"/>
        </a:p>
      </dgm:t>
    </dgm:pt>
    <dgm:pt modelId="{D03CAA00-22DD-45D4-AC30-36C0C7677A0F}">
      <dgm:prSet phldrT="[Teksti]"/>
      <dgm:spPr>
        <a:solidFill>
          <a:schemeClr val="tx2"/>
        </a:solidFill>
      </dgm:spPr>
      <dgm:t>
        <a:bodyPr/>
        <a:lstStyle/>
        <a:p>
          <a:r>
            <a:rPr lang="fi-FI" b="1" dirty="0" err="1">
              <a:solidFill>
                <a:schemeClr val="bg1"/>
              </a:solidFill>
            </a:rPr>
            <a:t>Region</a:t>
          </a:r>
          <a:endParaRPr lang="fi-FI" b="1" dirty="0">
            <a:solidFill>
              <a:schemeClr val="bg1"/>
            </a:solidFill>
          </a:endParaRPr>
        </a:p>
      </dgm:t>
    </dgm:pt>
    <dgm:pt modelId="{1B1CB20A-BB91-4BD5-9E04-BC893E484941}" type="parTrans" cxnId="{FD799F6A-403D-42EA-B489-FAFBAB1CEF5F}">
      <dgm:prSet/>
      <dgm:spPr/>
      <dgm:t>
        <a:bodyPr/>
        <a:lstStyle/>
        <a:p>
          <a:endParaRPr lang="fi-FI"/>
        </a:p>
      </dgm:t>
    </dgm:pt>
    <dgm:pt modelId="{FA19D4E3-24DB-41F3-B72E-5D1F286CD599}" type="sibTrans" cxnId="{FD799F6A-403D-42EA-B489-FAFBAB1CEF5F}">
      <dgm:prSet/>
      <dgm:spPr/>
      <dgm:t>
        <a:bodyPr/>
        <a:lstStyle/>
        <a:p>
          <a:endParaRPr lang="fi-FI" dirty="0"/>
        </a:p>
      </dgm:t>
    </dgm:pt>
    <dgm:pt modelId="{383D025D-3B70-4874-B029-F4B0D2E30275}" type="pres">
      <dgm:prSet presAssocID="{FF351740-5AF1-409E-B855-C1D4D7E77B41}" presName="cycle" presStyleCnt="0">
        <dgm:presLayoutVars>
          <dgm:dir/>
          <dgm:resizeHandles val="exact"/>
        </dgm:presLayoutVars>
      </dgm:prSet>
      <dgm:spPr/>
    </dgm:pt>
    <dgm:pt modelId="{50A52083-C924-45C3-9A9A-ED9BA92C21FC}" type="pres">
      <dgm:prSet presAssocID="{FE0A3763-8A17-4DD2-A1F1-2CFC0F741F51}" presName="node" presStyleLbl="node1" presStyleIdx="0" presStyleCnt="7" custRadScaleRad="99825" custRadScaleInc="3801">
        <dgm:presLayoutVars>
          <dgm:bulletEnabled val="1"/>
        </dgm:presLayoutVars>
      </dgm:prSet>
      <dgm:spPr/>
    </dgm:pt>
    <dgm:pt modelId="{32034B97-1201-4D01-AF90-9556389DEA7C}" type="pres">
      <dgm:prSet presAssocID="{EB9A98DE-2478-4F77-9844-7C7F6C4A1445}" presName="sibTrans" presStyleLbl="sibTrans2D1" presStyleIdx="0" presStyleCnt="7"/>
      <dgm:spPr/>
    </dgm:pt>
    <dgm:pt modelId="{10BE229E-17AF-4EE1-91F6-A274D122CC9F}" type="pres">
      <dgm:prSet presAssocID="{EB9A98DE-2478-4F77-9844-7C7F6C4A1445}" presName="connectorText" presStyleLbl="sibTrans2D1" presStyleIdx="0" presStyleCnt="7"/>
      <dgm:spPr/>
    </dgm:pt>
    <dgm:pt modelId="{315ED7B1-7EA9-49E6-BBB9-8835B2CBC5F5}" type="pres">
      <dgm:prSet presAssocID="{661F4FEB-DA5D-448A-A711-1FEF7C7CB522}" presName="node" presStyleLbl="node1" presStyleIdx="1" presStyleCnt="7">
        <dgm:presLayoutVars>
          <dgm:bulletEnabled val="1"/>
        </dgm:presLayoutVars>
      </dgm:prSet>
      <dgm:spPr/>
    </dgm:pt>
    <dgm:pt modelId="{0E70CC43-C52B-4068-82A9-3ECE165CBA7D}" type="pres">
      <dgm:prSet presAssocID="{78F1D343-E18E-42CC-B01D-0087B34E992D}" presName="sibTrans" presStyleLbl="sibTrans2D1" presStyleIdx="1" presStyleCnt="7"/>
      <dgm:spPr/>
    </dgm:pt>
    <dgm:pt modelId="{C28B1F60-AFE0-47DE-B675-61831D68297C}" type="pres">
      <dgm:prSet presAssocID="{78F1D343-E18E-42CC-B01D-0087B34E992D}" presName="connectorText" presStyleLbl="sibTrans2D1" presStyleIdx="1" presStyleCnt="7"/>
      <dgm:spPr/>
    </dgm:pt>
    <dgm:pt modelId="{2F623B54-F3C2-4C26-BA91-0CB19136489E}" type="pres">
      <dgm:prSet presAssocID="{1C4FC927-4A30-4126-9E1F-A4D4F2BF0278}" presName="node" presStyleLbl="node1" presStyleIdx="2" presStyleCnt="7" custRadScaleRad="100831" custRadScaleInc="-973">
        <dgm:presLayoutVars>
          <dgm:bulletEnabled val="1"/>
        </dgm:presLayoutVars>
      </dgm:prSet>
      <dgm:spPr/>
    </dgm:pt>
    <dgm:pt modelId="{E2ECEED3-0952-4E8A-B397-454C24D85DE4}" type="pres">
      <dgm:prSet presAssocID="{915603FE-BB8B-43C5-8FD6-EE72CF9E280D}" presName="sibTrans" presStyleLbl="sibTrans2D1" presStyleIdx="2" presStyleCnt="7"/>
      <dgm:spPr/>
    </dgm:pt>
    <dgm:pt modelId="{23135A2F-AE77-4317-888F-3ABCC879667F}" type="pres">
      <dgm:prSet presAssocID="{915603FE-BB8B-43C5-8FD6-EE72CF9E280D}" presName="connectorText" presStyleLbl="sibTrans2D1" presStyleIdx="2" presStyleCnt="7"/>
      <dgm:spPr/>
    </dgm:pt>
    <dgm:pt modelId="{088C168F-A034-4028-932F-409A00FA05DC}" type="pres">
      <dgm:prSet presAssocID="{D03CAA00-22DD-45D4-AC30-36C0C7677A0F}" presName="node" presStyleLbl="node1" presStyleIdx="3" presStyleCnt="7">
        <dgm:presLayoutVars>
          <dgm:bulletEnabled val="1"/>
        </dgm:presLayoutVars>
      </dgm:prSet>
      <dgm:spPr/>
    </dgm:pt>
    <dgm:pt modelId="{D8C23FAE-22ED-42D0-9E7C-2509AC013C01}" type="pres">
      <dgm:prSet presAssocID="{FA19D4E3-24DB-41F3-B72E-5D1F286CD599}" presName="sibTrans" presStyleLbl="sibTrans2D1" presStyleIdx="3" presStyleCnt="7" custAng="8184284" custLinFactX="493674" custLinFactY="-544062" custLinFactNeighborX="500000" custLinFactNeighborY="-600000"/>
      <dgm:spPr/>
    </dgm:pt>
    <dgm:pt modelId="{512DE51D-022D-42EB-9AE4-7EA60C95523B}" type="pres">
      <dgm:prSet presAssocID="{FA19D4E3-24DB-41F3-B72E-5D1F286CD599}" presName="connectorText" presStyleLbl="sibTrans2D1" presStyleIdx="3" presStyleCnt="7"/>
      <dgm:spPr/>
    </dgm:pt>
    <dgm:pt modelId="{55A8B129-B0CD-4DA0-A399-A79B9D0E5A6A}" type="pres">
      <dgm:prSet presAssocID="{73F7B258-4705-40B8-A8B7-F215A6A7143E}" presName="node" presStyleLbl="node1" presStyleIdx="4" presStyleCnt="7">
        <dgm:presLayoutVars>
          <dgm:bulletEnabled val="1"/>
        </dgm:presLayoutVars>
      </dgm:prSet>
      <dgm:spPr/>
    </dgm:pt>
    <dgm:pt modelId="{DE4E50D5-FF7B-4846-B28F-F44A42201205}" type="pres">
      <dgm:prSet presAssocID="{ED778978-BAE3-4A8F-A797-55AAFDF812B3}" presName="sibTrans" presStyleLbl="sibTrans2D1" presStyleIdx="4" presStyleCnt="7"/>
      <dgm:spPr/>
    </dgm:pt>
    <dgm:pt modelId="{43FABC91-16B1-4109-8219-AC9671AEBF0F}" type="pres">
      <dgm:prSet presAssocID="{ED778978-BAE3-4A8F-A797-55AAFDF812B3}" presName="connectorText" presStyleLbl="sibTrans2D1" presStyleIdx="4" presStyleCnt="7"/>
      <dgm:spPr/>
    </dgm:pt>
    <dgm:pt modelId="{4401BD7F-C08C-4C96-9617-63548ED613E0}" type="pres">
      <dgm:prSet presAssocID="{06247BD1-8DB7-477A-B2BA-E1CFB547E42B}" presName="node" presStyleLbl="node1" presStyleIdx="5" presStyleCnt="7">
        <dgm:presLayoutVars>
          <dgm:bulletEnabled val="1"/>
        </dgm:presLayoutVars>
      </dgm:prSet>
      <dgm:spPr/>
    </dgm:pt>
    <dgm:pt modelId="{BA6760FD-9A1B-46D3-AA89-0B0B40DADD9A}" type="pres">
      <dgm:prSet presAssocID="{83E0DB30-09F5-4AA0-9E0D-C0B199779BE1}" presName="sibTrans" presStyleLbl="sibTrans2D1" presStyleIdx="5" presStyleCnt="7"/>
      <dgm:spPr/>
    </dgm:pt>
    <dgm:pt modelId="{626EA5F4-2BBD-4869-ADAF-6C4AFCC8F01A}" type="pres">
      <dgm:prSet presAssocID="{83E0DB30-09F5-4AA0-9E0D-C0B199779BE1}" presName="connectorText" presStyleLbl="sibTrans2D1" presStyleIdx="5" presStyleCnt="7"/>
      <dgm:spPr/>
    </dgm:pt>
    <dgm:pt modelId="{20C9792C-7E9B-4BC8-A2A2-8C0724DF398D}" type="pres">
      <dgm:prSet presAssocID="{A5E836D9-6213-4EF7-9A3C-4AD0BB0009D3}" presName="node" presStyleLbl="node1" presStyleIdx="6" presStyleCnt="7">
        <dgm:presLayoutVars>
          <dgm:bulletEnabled val="1"/>
        </dgm:presLayoutVars>
      </dgm:prSet>
      <dgm:spPr/>
    </dgm:pt>
    <dgm:pt modelId="{CB1B822C-0CAE-4D81-BE2A-4B53D9E76271}" type="pres">
      <dgm:prSet presAssocID="{95E922DB-65BE-4751-9943-99564CB777DE}" presName="sibTrans" presStyleLbl="sibTrans2D1" presStyleIdx="6" presStyleCnt="7" custAng="3885613" custFlipVert="0" custFlipHor="1" custScaleX="220015" custScaleY="54123" custLinFactX="553974" custLinFactY="-100000" custLinFactNeighborX="600000" custLinFactNeighborY="-135176"/>
      <dgm:spPr/>
    </dgm:pt>
    <dgm:pt modelId="{CB44C487-E6BD-491E-9EF4-9EA235274826}" type="pres">
      <dgm:prSet presAssocID="{95E922DB-65BE-4751-9943-99564CB777DE}" presName="connectorText" presStyleLbl="sibTrans2D1" presStyleIdx="6" presStyleCnt="7"/>
      <dgm:spPr/>
    </dgm:pt>
  </dgm:ptLst>
  <dgm:cxnLst>
    <dgm:cxn modelId="{534DCB07-DD2E-4BCF-B58A-17D662D2B1FB}" type="presOf" srcId="{FA19D4E3-24DB-41F3-B72E-5D1F286CD599}" destId="{D8C23FAE-22ED-42D0-9E7C-2509AC013C01}" srcOrd="0" destOrd="0" presId="urn:microsoft.com/office/officeart/2005/8/layout/cycle2"/>
    <dgm:cxn modelId="{D8F89909-AA48-490F-A279-C5171D4B28E8}" srcId="{FF351740-5AF1-409E-B855-C1D4D7E77B41}" destId="{06247BD1-8DB7-477A-B2BA-E1CFB547E42B}" srcOrd="5" destOrd="0" parTransId="{79147AB9-D673-4CEB-82DD-2FDA95A098FB}" sibTransId="{83E0DB30-09F5-4AA0-9E0D-C0B199779BE1}"/>
    <dgm:cxn modelId="{13CB2A0D-4E58-4D84-9EE1-9D2E387B7648}" type="presOf" srcId="{78F1D343-E18E-42CC-B01D-0087B34E992D}" destId="{C28B1F60-AFE0-47DE-B675-61831D68297C}" srcOrd="1" destOrd="0" presId="urn:microsoft.com/office/officeart/2005/8/layout/cycle2"/>
    <dgm:cxn modelId="{88D14B31-59FD-4AE9-82F3-7CD2357D7C69}" type="presOf" srcId="{A5E836D9-6213-4EF7-9A3C-4AD0BB0009D3}" destId="{20C9792C-7E9B-4BC8-A2A2-8C0724DF398D}" srcOrd="0" destOrd="0" presId="urn:microsoft.com/office/officeart/2005/8/layout/cycle2"/>
    <dgm:cxn modelId="{07CF1C35-B160-4203-BB91-B032A98FAF38}" type="presOf" srcId="{FE0A3763-8A17-4DD2-A1F1-2CFC0F741F51}" destId="{50A52083-C924-45C3-9A9A-ED9BA92C21FC}" srcOrd="0" destOrd="0" presId="urn:microsoft.com/office/officeart/2005/8/layout/cycle2"/>
    <dgm:cxn modelId="{73306335-F944-40E2-A640-A57E0987E189}" srcId="{FF351740-5AF1-409E-B855-C1D4D7E77B41}" destId="{1C4FC927-4A30-4126-9E1F-A4D4F2BF0278}" srcOrd="2" destOrd="0" parTransId="{EBBBEAE6-A0E3-4177-8C6D-0A93109AE382}" sibTransId="{915603FE-BB8B-43C5-8FD6-EE72CF9E280D}"/>
    <dgm:cxn modelId="{3989874F-B48C-43A5-996A-FE0402C68ECD}" type="presOf" srcId="{83E0DB30-09F5-4AA0-9E0D-C0B199779BE1}" destId="{626EA5F4-2BBD-4869-ADAF-6C4AFCC8F01A}" srcOrd="1" destOrd="0" presId="urn:microsoft.com/office/officeart/2005/8/layout/cycle2"/>
    <dgm:cxn modelId="{4DD45561-A6F6-42C7-9935-92EFCC6A5D5A}" type="presOf" srcId="{661F4FEB-DA5D-448A-A711-1FEF7C7CB522}" destId="{315ED7B1-7EA9-49E6-BBB9-8835B2CBC5F5}" srcOrd="0" destOrd="0" presId="urn:microsoft.com/office/officeart/2005/8/layout/cycle2"/>
    <dgm:cxn modelId="{FD799F6A-403D-42EA-B489-FAFBAB1CEF5F}" srcId="{FF351740-5AF1-409E-B855-C1D4D7E77B41}" destId="{D03CAA00-22DD-45D4-AC30-36C0C7677A0F}" srcOrd="3" destOrd="0" parTransId="{1B1CB20A-BB91-4BD5-9E04-BC893E484941}" sibTransId="{FA19D4E3-24DB-41F3-B72E-5D1F286CD599}"/>
    <dgm:cxn modelId="{03FE576C-3368-4839-95AF-C71297F76F40}" srcId="{FF351740-5AF1-409E-B855-C1D4D7E77B41}" destId="{661F4FEB-DA5D-448A-A711-1FEF7C7CB522}" srcOrd="1" destOrd="0" parTransId="{434D7824-7EE0-4FC1-87A3-3BF2FE724208}" sibTransId="{78F1D343-E18E-42CC-B01D-0087B34E992D}"/>
    <dgm:cxn modelId="{CFF1F76E-E59D-48D4-92FB-84784E9E161D}" type="presOf" srcId="{78F1D343-E18E-42CC-B01D-0087B34E992D}" destId="{0E70CC43-C52B-4068-82A9-3ECE165CBA7D}" srcOrd="0" destOrd="0" presId="urn:microsoft.com/office/officeart/2005/8/layout/cycle2"/>
    <dgm:cxn modelId="{3E66C970-5C6B-43F9-9800-B3E38FA8B689}" type="presOf" srcId="{D03CAA00-22DD-45D4-AC30-36C0C7677A0F}" destId="{088C168F-A034-4028-932F-409A00FA05DC}" srcOrd="0" destOrd="0" presId="urn:microsoft.com/office/officeart/2005/8/layout/cycle2"/>
    <dgm:cxn modelId="{CF879972-8127-4755-A0E9-453CEC6646FD}" type="presOf" srcId="{ED778978-BAE3-4A8F-A797-55AAFDF812B3}" destId="{43FABC91-16B1-4109-8219-AC9671AEBF0F}" srcOrd="1" destOrd="0" presId="urn:microsoft.com/office/officeart/2005/8/layout/cycle2"/>
    <dgm:cxn modelId="{558FBB7F-2BE8-4C56-8646-B1EB3AC5151D}" type="presOf" srcId="{915603FE-BB8B-43C5-8FD6-EE72CF9E280D}" destId="{E2ECEED3-0952-4E8A-B397-454C24D85DE4}" srcOrd="0" destOrd="0" presId="urn:microsoft.com/office/officeart/2005/8/layout/cycle2"/>
    <dgm:cxn modelId="{7A151781-EA64-4C3B-8897-2ACD35026B34}" srcId="{FF351740-5AF1-409E-B855-C1D4D7E77B41}" destId="{73F7B258-4705-40B8-A8B7-F215A6A7143E}" srcOrd="4" destOrd="0" parTransId="{8A3A0DE8-8031-4104-A7B5-8395361D0819}" sibTransId="{ED778978-BAE3-4A8F-A797-55AAFDF812B3}"/>
    <dgm:cxn modelId="{8E642B88-4921-408F-AD51-D0BD46774231}" type="presOf" srcId="{EB9A98DE-2478-4F77-9844-7C7F6C4A1445}" destId="{32034B97-1201-4D01-AF90-9556389DEA7C}" srcOrd="0" destOrd="0" presId="urn:microsoft.com/office/officeart/2005/8/layout/cycle2"/>
    <dgm:cxn modelId="{F7D13C89-70E7-48FB-AA1A-854DC72CDE63}" srcId="{FF351740-5AF1-409E-B855-C1D4D7E77B41}" destId="{FE0A3763-8A17-4DD2-A1F1-2CFC0F741F51}" srcOrd="0" destOrd="0" parTransId="{7A050423-9251-4A12-9166-3190C53E1BC0}" sibTransId="{EB9A98DE-2478-4F77-9844-7C7F6C4A1445}"/>
    <dgm:cxn modelId="{247BD895-E7C7-46BE-B4DB-60AAA2B94053}" type="presOf" srcId="{95E922DB-65BE-4751-9943-99564CB777DE}" destId="{CB1B822C-0CAE-4D81-BE2A-4B53D9E76271}" srcOrd="0" destOrd="0" presId="urn:microsoft.com/office/officeart/2005/8/layout/cycle2"/>
    <dgm:cxn modelId="{89C4AF9C-FA8C-48DB-A41F-F74BF30009C2}" type="presOf" srcId="{1C4FC927-4A30-4126-9E1F-A4D4F2BF0278}" destId="{2F623B54-F3C2-4C26-BA91-0CB19136489E}" srcOrd="0" destOrd="0" presId="urn:microsoft.com/office/officeart/2005/8/layout/cycle2"/>
    <dgm:cxn modelId="{6C0EDEA9-00CD-49E5-8B65-894A399822D0}" type="presOf" srcId="{EB9A98DE-2478-4F77-9844-7C7F6C4A1445}" destId="{10BE229E-17AF-4EE1-91F6-A274D122CC9F}" srcOrd="1" destOrd="0" presId="urn:microsoft.com/office/officeart/2005/8/layout/cycle2"/>
    <dgm:cxn modelId="{6A7A58B0-8CEB-4FB8-B3BC-92620DA69B65}" type="presOf" srcId="{95E922DB-65BE-4751-9943-99564CB777DE}" destId="{CB44C487-E6BD-491E-9EF4-9EA235274826}" srcOrd="1" destOrd="0" presId="urn:microsoft.com/office/officeart/2005/8/layout/cycle2"/>
    <dgm:cxn modelId="{0FA373BF-0F7A-4BFD-A86C-8F97AE15273C}" type="presOf" srcId="{ED778978-BAE3-4A8F-A797-55AAFDF812B3}" destId="{DE4E50D5-FF7B-4846-B28F-F44A42201205}" srcOrd="0" destOrd="0" presId="urn:microsoft.com/office/officeart/2005/8/layout/cycle2"/>
    <dgm:cxn modelId="{4CB120C7-3BE0-4436-A6A9-51D50B2240D9}" type="presOf" srcId="{73F7B258-4705-40B8-A8B7-F215A6A7143E}" destId="{55A8B129-B0CD-4DA0-A399-A79B9D0E5A6A}" srcOrd="0" destOrd="0" presId="urn:microsoft.com/office/officeart/2005/8/layout/cycle2"/>
    <dgm:cxn modelId="{4788DCDA-C7F6-4137-97EA-66B589C2963A}" type="presOf" srcId="{915603FE-BB8B-43C5-8FD6-EE72CF9E280D}" destId="{23135A2F-AE77-4317-888F-3ABCC879667F}" srcOrd="1" destOrd="0" presId="urn:microsoft.com/office/officeart/2005/8/layout/cycle2"/>
    <dgm:cxn modelId="{6201BCDE-5A28-4C5F-BB18-65A8180311F0}" type="presOf" srcId="{83E0DB30-09F5-4AA0-9E0D-C0B199779BE1}" destId="{BA6760FD-9A1B-46D3-AA89-0B0B40DADD9A}" srcOrd="0" destOrd="0" presId="urn:microsoft.com/office/officeart/2005/8/layout/cycle2"/>
    <dgm:cxn modelId="{7E7936E7-9751-4F18-8515-3FA2542D2F18}" type="presOf" srcId="{06247BD1-8DB7-477A-B2BA-E1CFB547E42B}" destId="{4401BD7F-C08C-4C96-9617-63548ED613E0}" srcOrd="0" destOrd="0" presId="urn:microsoft.com/office/officeart/2005/8/layout/cycle2"/>
    <dgm:cxn modelId="{4CE0D3F5-9850-4A72-A73E-E745A8DE2419}" type="presOf" srcId="{FF351740-5AF1-409E-B855-C1D4D7E77B41}" destId="{383D025D-3B70-4874-B029-F4B0D2E30275}" srcOrd="0" destOrd="0" presId="urn:microsoft.com/office/officeart/2005/8/layout/cycle2"/>
    <dgm:cxn modelId="{F433C8F8-0714-413D-9A95-EC271446B17B}" type="presOf" srcId="{FA19D4E3-24DB-41F3-B72E-5D1F286CD599}" destId="{512DE51D-022D-42EB-9AE4-7EA60C95523B}" srcOrd="1" destOrd="0" presId="urn:microsoft.com/office/officeart/2005/8/layout/cycle2"/>
    <dgm:cxn modelId="{6F5EB0F9-FABB-404A-A726-C3BF2CA7F4B3}" srcId="{FF351740-5AF1-409E-B855-C1D4D7E77B41}" destId="{A5E836D9-6213-4EF7-9A3C-4AD0BB0009D3}" srcOrd="6" destOrd="0" parTransId="{25DDBEC5-5EB1-41D0-A8C5-54F024D665FA}" sibTransId="{95E922DB-65BE-4751-9943-99564CB777DE}"/>
    <dgm:cxn modelId="{AA91C814-B17A-467A-ACFD-B2189CBAE4A8}" type="presParOf" srcId="{383D025D-3B70-4874-B029-F4B0D2E30275}" destId="{50A52083-C924-45C3-9A9A-ED9BA92C21FC}" srcOrd="0" destOrd="0" presId="urn:microsoft.com/office/officeart/2005/8/layout/cycle2"/>
    <dgm:cxn modelId="{ED4440A4-3898-4353-BF69-25A6E264DE6F}" type="presParOf" srcId="{383D025D-3B70-4874-B029-F4B0D2E30275}" destId="{32034B97-1201-4D01-AF90-9556389DEA7C}" srcOrd="1" destOrd="0" presId="urn:microsoft.com/office/officeart/2005/8/layout/cycle2"/>
    <dgm:cxn modelId="{74C09B80-BF91-48E1-89D0-C889FD121F15}" type="presParOf" srcId="{32034B97-1201-4D01-AF90-9556389DEA7C}" destId="{10BE229E-17AF-4EE1-91F6-A274D122CC9F}" srcOrd="0" destOrd="0" presId="urn:microsoft.com/office/officeart/2005/8/layout/cycle2"/>
    <dgm:cxn modelId="{F327F31D-A2E2-4008-9806-32AB324FD6E2}" type="presParOf" srcId="{383D025D-3B70-4874-B029-F4B0D2E30275}" destId="{315ED7B1-7EA9-49E6-BBB9-8835B2CBC5F5}" srcOrd="2" destOrd="0" presId="urn:microsoft.com/office/officeart/2005/8/layout/cycle2"/>
    <dgm:cxn modelId="{7FCF36C7-E864-4A2D-8C99-626D0C0066B5}" type="presParOf" srcId="{383D025D-3B70-4874-B029-F4B0D2E30275}" destId="{0E70CC43-C52B-4068-82A9-3ECE165CBA7D}" srcOrd="3" destOrd="0" presId="urn:microsoft.com/office/officeart/2005/8/layout/cycle2"/>
    <dgm:cxn modelId="{6DB1A436-750F-4138-91A4-DBF006BD5BE0}" type="presParOf" srcId="{0E70CC43-C52B-4068-82A9-3ECE165CBA7D}" destId="{C28B1F60-AFE0-47DE-B675-61831D68297C}" srcOrd="0" destOrd="0" presId="urn:microsoft.com/office/officeart/2005/8/layout/cycle2"/>
    <dgm:cxn modelId="{2C4E934F-A37E-4FD1-B404-089844F1D28E}" type="presParOf" srcId="{383D025D-3B70-4874-B029-F4B0D2E30275}" destId="{2F623B54-F3C2-4C26-BA91-0CB19136489E}" srcOrd="4" destOrd="0" presId="urn:microsoft.com/office/officeart/2005/8/layout/cycle2"/>
    <dgm:cxn modelId="{48DD9901-9A04-44F9-9B2C-C20E2D83BB48}" type="presParOf" srcId="{383D025D-3B70-4874-B029-F4B0D2E30275}" destId="{E2ECEED3-0952-4E8A-B397-454C24D85DE4}" srcOrd="5" destOrd="0" presId="urn:microsoft.com/office/officeart/2005/8/layout/cycle2"/>
    <dgm:cxn modelId="{F4494EF9-6AB9-49B6-B7E2-4BC6B9DFC97D}" type="presParOf" srcId="{E2ECEED3-0952-4E8A-B397-454C24D85DE4}" destId="{23135A2F-AE77-4317-888F-3ABCC879667F}" srcOrd="0" destOrd="0" presId="urn:microsoft.com/office/officeart/2005/8/layout/cycle2"/>
    <dgm:cxn modelId="{6B3BCDD1-C91D-461D-9184-9766B5AB6125}" type="presParOf" srcId="{383D025D-3B70-4874-B029-F4B0D2E30275}" destId="{088C168F-A034-4028-932F-409A00FA05DC}" srcOrd="6" destOrd="0" presId="urn:microsoft.com/office/officeart/2005/8/layout/cycle2"/>
    <dgm:cxn modelId="{A36CBBB4-9242-4A1A-9854-B38A518AF929}" type="presParOf" srcId="{383D025D-3B70-4874-B029-F4B0D2E30275}" destId="{D8C23FAE-22ED-42D0-9E7C-2509AC013C01}" srcOrd="7" destOrd="0" presId="urn:microsoft.com/office/officeart/2005/8/layout/cycle2"/>
    <dgm:cxn modelId="{5576B312-DD1C-49EB-A7FF-F0BF4B2F6972}" type="presParOf" srcId="{D8C23FAE-22ED-42D0-9E7C-2509AC013C01}" destId="{512DE51D-022D-42EB-9AE4-7EA60C95523B}" srcOrd="0" destOrd="0" presId="urn:microsoft.com/office/officeart/2005/8/layout/cycle2"/>
    <dgm:cxn modelId="{63C9F055-CD99-477A-AE5A-663384E60415}" type="presParOf" srcId="{383D025D-3B70-4874-B029-F4B0D2E30275}" destId="{55A8B129-B0CD-4DA0-A399-A79B9D0E5A6A}" srcOrd="8" destOrd="0" presId="urn:microsoft.com/office/officeart/2005/8/layout/cycle2"/>
    <dgm:cxn modelId="{4BAEBCAE-5207-4BDA-B781-33D6BC8264F8}" type="presParOf" srcId="{383D025D-3B70-4874-B029-F4B0D2E30275}" destId="{DE4E50D5-FF7B-4846-B28F-F44A42201205}" srcOrd="9" destOrd="0" presId="urn:microsoft.com/office/officeart/2005/8/layout/cycle2"/>
    <dgm:cxn modelId="{90CBACC5-67D6-4C55-9DF2-5A6FBA274659}" type="presParOf" srcId="{DE4E50D5-FF7B-4846-B28F-F44A42201205}" destId="{43FABC91-16B1-4109-8219-AC9671AEBF0F}" srcOrd="0" destOrd="0" presId="urn:microsoft.com/office/officeart/2005/8/layout/cycle2"/>
    <dgm:cxn modelId="{86CC63C5-3372-4DDA-A173-7D1B70955C11}" type="presParOf" srcId="{383D025D-3B70-4874-B029-F4B0D2E30275}" destId="{4401BD7F-C08C-4C96-9617-63548ED613E0}" srcOrd="10" destOrd="0" presId="urn:microsoft.com/office/officeart/2005/8/layout/cycle2"/>
    <dgm:cxn modelId="{952C42D1-2732-4791-9742-F630694CAEE1}" type="presParOf" srcId="{383D025D-3B70-4874-B029-F4B0D2E30275}" destId="{BA6760FD-9A1B-46D3-AA89-0B0B40DADD9A}" srcOrd="11" destOrd="0" presId="urn:microsoft.com/office/officeart/2005/8/layout/cycle2"/>
    <dgm:cxn modelId="{D6F24776-794E-4429-BFB0-6601A4FEBDC9}" type="presParOf" srcId="{BA6760FD-9A1B-46D3-AA89-0B0B40DADD9A}" destId="{626EA5F4-2BBD-4869-ADAF-6C4AFCC8F01A}" srcOrd="0" destOrd="0" presId="urn:microsoft.com/office/officeart/2005/8/layout/cycle2"/>
    <dgm:cxn modelId="{A7567E6A-CE99-49E2-B07E-D96AA9E82103}" type="presParOf" srcId="{383D025D-3B70-4874-B029-F4B0D2E30275}" destId="{20C9792C-7E9B-4BC8-A2A2-8C0724DF398D}" srcOrd="12" destOrd="0" presId="urn:microsoft.com/office/officeart/2005/8/layout/cycle2"/>
    <dgm:cxn modelId="{41AF0291-DD19-47B0-B402-56DF888B76D2}" type="presParOf" srcId="{383D025D-3B70-4874-B029-F4B0D2E30275}" destId="{CB1B822C-0CAE-4D81-BE2A-4B53D9E76271}" srcOrd="13" destOrd="0" presId="urn:microsoft.com/office/officeart/2005/8/layout/cycle2"/>
    <dgm:cxn modelId="{B9428FEA-706D-4E21-837B-0099DEB54E77}" type="presParOf" srcId="{CB1B822C-0CAE-4D81-BE2A-4B53D9E76271}" destId="{CB44C487-E6BD-491E-9EF4-9EA2352748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2083-C924-45C3-9A9A-ED9BA92C21FC}">
      <dsp:nvSpPr>
        <dsp:cNvPr id="0" name=""/>
        <dsp:cNvSpPr/>
      </dsp:nvSpPr>
      <dsp:spPr>
        <a:xfrm>
          <a:off x="3812020" y="4286"/>
          <a:ext cx="1157191" cy="1157191"/>
        </a:xfrm>
        <a:prstGeom prst="ellipse">
          <a:avLst/>
        </a:prstGeom>
        <a:solidFill>
          <a:schemeClr val="tx2"/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bg1"/>
              </a:solidFill>
            </a:rPr>
            <a:t>Service</a:t>
          </a:r>
          <a:endParaRPr lang="fi-FI" sz="1200" b="1" kern="1200" dirty="0">
            <a:solidFill>
              <a:schemeClr val="bg1"/>
            </a:solidFill>
          </a:endParaRPr>
        </a:p>
      </dsp:txBody>
      <dsp:txXfrm>
        <a:off x="3981487" y="173753"/>
        <a:ext cx="818257" cy="818257"/>
      </dsp:txXfrm>
    </dsp:sp>
    <dsp:sp modelId="{32034B97-1201-4D01-AF90-9556389DEA7C}">
      <dsp:nvSpPr>
        <dsp:cNvPr id="0" name=""/>
        <dsp:cNvSpPr/>
      </dsp:nvSpPr>
      <dsp:spPr>
        <a:xfrm rot="1565789">
          <a:off x="5004004" y="759425"/>
          <a:ext cx="291414" cy="390551"/>
        </a:xfrm>
        <a:prstGeom prst="rightArrow">
          <a:avLst>
            <a:gd name="adj1" fmla="val 60000"/>
            <a:gd name="adj2" fmla="val 50000"/>
          </a:avLst>
        </a:prstGeom>
        <a:noFill/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&lt;</a:t>
          </a:r>
        </a:p>
      </dsp:txBody>
      <dsp:txXfrm>
        <a:off x="5008460" y="818307"/>
        <a:ext cx="203990" cy="234331"/>
      </dsp:txXfrm>
    </dsp:sp>
    <dsp:sp modelId="{315ED7B1-7EA9-49E6-BBB9-8835B2CBC5F5}">
      <dsp:nvSpPr>
        <dsp:cNvPr id="0" name=""/>
        <dsp:cNvSpPr/>
      </dsp:nvSpPr>
      <dsp:spPr>
        <a:xfrm>
          <a:off x="5345025" y="755181"/>
          <a:ext cx="1157191" cy="115719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</a:rPr>
            <a:t>City Centrum</a:t>
          </a:r>
        </a:p>
      </dsp:txBody>
      <dsp:txXfrm>
        <a:off x="5514492" y="924648"/>
        <a:ext cx="818257" cy="818257"/>
      </dsp:txXfrm>
    </dsp:sp>
    <dsp:sp modelId="{0E70CC43-C52B-4068-82A9-3ECE165CBA7D}">
      <dsp:nvSpPr>
        <dsp:cNvPr id="0" name=""/>
        <dsp:cNvSpPr/>
      </dsp:nvSpPr>
      <dsp:spPr>
        <a:xfrm rot="4591362">
          <a:off x="5970090" y="1975456"/>
          <a:ext cx="308231" cy="39055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6005549" y="2008605"/>
        <a:ext cx="215762" cy="234331"/>
      </dsp:txXfrm>
    </dsp:sp>
    <dsp:sp modelId="{2F623B54-F3C2-4C26-BA91-0CB19136489E}">
      <dsp:nvSpPr>
        <dsp:cNvPr id="0" name=""/>
        <dsp:cNvSpPr/>
      </dsp:nvSpPr>
      <dsp:spPr>
        <a:xfrm>
          <a:off x="5750261" y="2446060"/>
          <a:ext cx="1157191" cy="115719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</a:rPr>
            <a:t>City</a:t>
          </a:r>
        </a:p>
      </dsp:txBody>
      <dsp:txXfrm>
        <a:off x="5919728" y="2615527"/>
        <a:ext cx="818257" cy="818257"/>
      </dsp:txXfrm>
    </dsp:sp>
    <dsp:sp modelId="{E2ECEED3-0952-4E8A-B397-454C24D85DE4}">
      <dsp:nvSpPr>
        <dsp:cNvPr id="0" name=""/>
        <dsp:cNvSpPr/>
      </dsp:nvSpPr>
      <dsp:spPr>
        <a:xfrm rot="7736153">
          <a:off x="5624837" y="3504815"/>
          <a:ext cx="316625" cy="39055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 rot="10800000">
        <a:off x="5702178" y="3545982"/>
        <a:ext cx="221638" cy="234331"/>
      </dsp:txXfrm>
    </dsp:sp>
    <dsp:sp modelId="{088C168F-A034-4028-932F-409A00FA05DC}">
      <dsp:nvSpPr>
        <dsp:cNvPr id="0" name=""/>
        <dsp:cNvSpPr/>
      </dsp:nvSpPr>
      <dsp:spPr>
        <a:xfrm>
          <a:off x="4647584" y="3810873"/>
          <a:ext cx="1157191" cy="115719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>
              <a:solidFill>
                <a:schemeClr val="bg1"/>
              </a:solidFill>
            </a:rPr>
            <a:t>Region</a:t>
          </a:r>
          <a:endParaRPr lang="fi-FI" sz="1400" b="1" kern="1200" dirty="0">
            <a:solidFill>
              <a:schemeClr val="bg1"/>
            </a:solidFill>
          </a:endParaRPr>
        </a:p>
      </dsp:txBody>
      <dsp:txXfrm>
        <a:off x="4817051" y="3980340"/>
        <a:ext cx="818257" cy="818257"/>
      </dsp:txXfrm>
    </dsp:sp>
    <dsp:sp modelId="{D8C23FAE-22ED-42D0-9E7C-2509AC013C01}">
      <dsp:nvSpPr>
        <dsp:cNvPr id="0" name=""/>
        <dsp:cNvSpPr/>
      </dsp:nvSpPr>
      <dsp:spPr>
        <a:xfrm rot="18984284">
          <a:off x="7277074" y="-195275"/>
          <a:ext cx="308566" cy="390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</dsp:txBody>
      <dsp:txXfrm rot="10800000">
        <a:off x="7289838" y="-85249"/>
        <a:ext cx="215996" cy="234331"/>
      </dsp:txXfrm>
    </dsp:sp>
    <dsp:sp modelId="{55A8B129-B0CD-4DA0-A399-A79B9D0E5A6A}">
      <dsp:nvSpPr>
        <dsp:cNvPr id="0" name=""/>
        <dsp:cNvSpPr/>
      </dsp:nvSpPr>
      <dsp:spPr>
        <a:xfrm>
          <a:off x="2908192" y="3810873"/>
          <a:ext cx="1157191" cy="115719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</a:rPr>
            <a:t>Finland</a:t>
          </a:r>
        </a:p>
      </dsp:txBody>
      <dsp:txXfrm>
        <a:off x="3077659" y="3980340"/>
        <a:ext cx="818257" cy="818257"/>
      </dsp:txXfrm>
    </dsp:sp>
    <dsp:sp modelId="{DE4E50D5-FF7B-4846-B28F-F44A42201205}">
      <dsp:nvSpPr>
        <dsp:cNvPr id="0" name=""/>
        <dsp:cNvSpPr/>
      </dsp:nvSpPr>
      <dsp:spPr>
        <a:xfrm rot="13885714">
          <a:off x="2795703" y="3521065"/>
          <a:ext cx="308566" cy="39055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 rot="10800000">
        <a:off x="2870846" y="3635362"/>
        <a:ext cx="215996" cy="234331"/>
      </dsp:txXfrm>
    </dsp:sp>
    <dsp:sp modelId="{4401BD7F-C08C-4C96-9617-63548ED613E0}">
      <dsp:nvSpPr>
        <dsp:cNvPr id="0" name=""/>
        <dsp:cNvSpPr/>
      </dsp:nvSpPr>
      <dsp:spPr>
        <a:xfrm>
          <a:off x="1823700" y="2450962"/>
          <a:ext cx="1157191" cy="115719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</a:rPr>
            <a:t>Europe</a:t>
          </a:r>
        </a:p>
      </dsp:txBody>
      <dsp:txXfrm>
        <a:off x="1993167" y="2620429"/>
        <a:ext cx="818257" cy="818257"/>
      </dsp:txXfrm>
    </dsp:sp>
    <dsp:sp modelId="{BA6760FD-9A1B-46D3-AA89-0B0B40DADD9A}">
      <dsp:nvSpPr>
        <dsp:cNvPr id="0" name=""/>
        <dsp:cNvSpPr/>
      </dsp:nvSpPr>
      <dsp:spPr>
        <a:xfrm rot="16971429">
          <a:off x="2439594" y="1994905"/>
          <a:ext cx="308566" cy="39055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/>
        </a:p>
      </dsp:txBody>
      <dsp:txXfrm>
        <a:off x="2475580" y="2118140"/>
        <a:ext cx="215996" cy="234331"/>
      </dsp:txXfrm>
    </dsp:sp>
    <dsp:sp modelId="{20C9792C-7E9B-4BC8-A2A2-8C0724DF398D}">
      <dsp:nvSpPr>
        <dsp:cNvPr id="0" name=""/>
        <dsp:cNvSpPr/>
      </dsp:nvSpPr>
      <dsp:spPr>
        <a:xfrm>
          <a:off x="2210751" y="755181"/>
          <a:ext cx="1157191" cy="115719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</a:rPr>
            <a:t>World</a:t>
          </a:r>
        </a:p>
      </dsp:txBody>
      <dsp:txXfrm>
        <a:off x="2380218" y="924648"/>
        <a:ext cx="818257" cy="818257"/>
      </dsp:txXfrm>
    </dsp:sp>
    <dsp:sp modelId="{CB1B822C-0CAE-4D81-BE2A-4B53D9E76271}">
      <dsp:nvSpPr>
        <dsp:cNvPr id="0" name=""/>
        <dsp:cNvSpPr/>
      </dsp:nvSpPr>
      <dsp:spPr>
        <a:xfrm rot="19221804" flipH="1">
          <a:off x="6964555" y="-61950"/>
          <a:ext cx="712938" cy="211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/>
        </a:p>
      </dsp:txBody>
      <dsp:txXfrm>
        <a:off x="7020679" y="-39900"/>
        <a:ext cx="649525" cy="12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2434-B525-4239-B75B-D7A0C48B2720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96EA-F105-421E-9DB6-060B9DA71B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8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It is </a:t>
            </a:r>
            <a:r>
              <a:rPr lang="fi-FI" b="1" dirty="0" err="1"/>
              <a:t>wonderfull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at Dipoli - at my </a:t>
            </a:r>
            <a:r>
              <a:rPr lang="fi-FI" b="1" dirty="0"/>
              <a:t>home city </a:t>
            </a:r>
            <a:r>
              <a:rPr lang="fi-FI" dirty="0"/>
              <a:t>-  Espoo! </a:t>
            </a:r>
          </a:p>
          <a:p>
            <a:r>
              <a:rPr lang="fi-FI" dirty="0"/>
              <a:t>I am </a:t>
            </a:r>
            <a:r>
              <a:rPr lang="fi-FI" b="1" dirty="0"/>
              <a:t>Päivi Sutinen </a:t>
            </a:r>
            <a:r>
              <a:rPr lang="fi-FI" dirty="0"/>
              <a:t>– </a:t>
            </a:r>
            <a:r>
              <a:rPr lang="fi-FI" dirty="0" err="1"/>
              <a:t>Director</a:t>
            </a:r>
            <a:r>
              <a:rPr lang="fi-FI" dirty="0"/>
              <a:t> for City as a Service </a:t>
            </a:r>
            <a:r>
              <a:rPr lang="fi-FI" dirty="0" err="1"/>
              <a:t>Development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City as a Service is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to </a:t>
            </a:r>
            <a:r>
              <a:rPr lang="fi-FI" b="1" dirty="0" err="1"/>
              <a:t>cocreate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Intelligent</a:t>
            </a:r>
            <a:r>
              <a:rPr lang="fi-FI" dirty="0"/>
              <a:t> and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b="1" dirty="0" err="1"/>
              <a:t>future</a:t>
            </a:r>
            <a:r>
              <a:rPr lang="fi-FI" b="1" dirty="0"/>
              <a:t> -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people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help of </a:t>
            </a:r>
            <a:r>
              <a:rPr lang="fi-FI" b="1" dirty="0" err="1"/>
              <a:t>technology</a:t>
            </a:r>
            <a:r>
              <a:rPr lang="fi-FI" b="1" dirty="0"/>
              <a:t>. </a:t>
            </a:r>
          </a:p>
          <a:p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huge</a:t>
            </a:r>
            <a:r>
              <a:rPr lang="fi-FI" b="1" dirty="0"/>
              <a:t> </a:t>
            </a:r>
            <a:r>
              <a:rPr lang="fi-FI" b="1" dirty="0" err="1"/>
              <a:t>possibilities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-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reason</a:t>
            </a:r>
            <a:r>
              <a:rPr lang="fi-FI" dirty="0"/>
              <a:t> - </a:t>
            </a:r>
            <a:r>
              <a:rPr lang="fi-FI" dirty="0" err="1"/>
              <a:t>why</a:t>
            </a:r>
            <a:r>
              <a:rPr lang="fi-FI" dirty="0"/>
              <a:t> I am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excited</a:t>
            </a:r>
            <a:r>
              <a:rPr lang="fi-FI" dirty="0"/>
              <a:t> -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today</a:t>
            </a:r>
            <a:r>
              <a:rPr lang="fi-FI" dirty="0"/>
              <a:t>  -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96EA-F105-421E-9DB6-060B9DA71B5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88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Cooperation at the </a:t>
            </a:r>
            <a:r>
              <a:rPr lang="en-US" sz="1200" b="1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city community level </a:t>
            </a: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is based on this </a:t>
            </a:r>
            <a:r>
              <a:rPr lang="en-US" sz="1200" b="1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virtuous cycle </a:t>
            </a: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of innovation.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It consists of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A Strategic vision </a:t>
            </a:r>
            <a:r>
              <a:rPr lang="en-US" dirty="0"/>
              <a:t>– in Espoo we call it Espoo Story, </a:t>
            </a:r>
          </a:p>
          <a:p>
            <a:pPr marL="228600" indent="-228600">
              <a:buFont typeface="+mj-lt"/>
              <a:buAutoNum type="arabicPeriod"/>
            </a:pPr>
            <a:endParaRPr lang="en-US" b="0" dirty="0"/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A Garden of innovation ecosystems</a:t>
            </a:r>
            <a:r>
              <a:rPr lang="en-US" dirty="0"/>
              <a:t> – we call it Espoo Innovation Garden and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b="1" dirty="0"/>
              <a:t>An Open Invitation to </a:t>
            </a:r>
            <a:r>
              <a:rPr lang="en-US" b="1" dirty="0" err="1"/>
              <a:t>cocreate</a:t>
            </a:r>
            <a:r>
              <a:rPr lang="en-US" b="1" dirty="0"/>
              <a:t> – </a:t>
            </a:r>
            <a:r>
              <a:rPr lang="en-US" b="0" dirty="0"/>
              <a:t>in Espoo the invitation is: Make With Espoo!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This is a </a:t>
            </a:r>
            <a:r>
              <a:rPr lang="en-US" sz="1200" b="1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system of innovation</a:t>
            </a: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We call it </a:t>
            </a:r>
            <a:r>
              <a:rPr lang="en-US" sz="1200" b="1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City as a Service</a:t>
            </a:r>
            <a:r>
              <a:rPr lang="en-US" sz="1200" b="0" i="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539C-404D-BD41-B60A-C19FB058EA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42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sweet spot of innovation is in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Helix cocreation –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professional and industry ecosystems.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that an innovation ecosystems need open co-operation, consisting of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Ecosystems of large companies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 challenger ecosystems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including the renewing power of Citizens´, Start-Ups,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ScaleUps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NGO´s,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their networks.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ecosystems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ecosystems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including city council, public services, etc.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for the sustainable future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 have to take in consideration at the same time also 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Nature´s ecosystems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City as a Service model is a model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co-operation according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service-dominant logic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where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is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cocreated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people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539C-404D-BD41-B60A-C19FB058EA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3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 locally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at place based level –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share findings and ideas at all levels from local to national and global levels and vice versa.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 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grassroots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-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we have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opened all our schools for cocreation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Individual citizens, school children and teachers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cocreate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innovative tech companies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learning. </a:t>
            </a:r>
            <a:endParaRPr lang="fi-FI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and development enjoys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abundance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from customers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Living Labs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Thirdly we have made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experimentations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combine and analyze citizen health and social data -  and from there we created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 models</a:t>
            </a:r>
            <a:r>
              <a:rPr lang="en-US" sz="1200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A48B0-4CE0-464A-9A3D-BD2F91BE65B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3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b="1" dirty="0" err="1"/>
              <a:t>invitation</a:t>
            </a:r>
            <a:r>
              <a:rPr lang="fi-FI" b="1" dirty="0"/>
              <a:t> </a:t>
            </a:r>
            <a:r>
              <a:rPr lang="fi-FI" b="0" dirty="0"/>
              <a:t>to </a:t>
            </a:r>
            <a:r>
              <a:rPr lang="fi-FI" b="0" dirty="0" err="1"/>
              <a:t>sustainable</a:t>
            </a:r>
            <a:r>
              <a:rPr lang="fi-FI" b="0" dirty="0"/>
              <a:t> and </a:t>
            </a:r>
            <a:r>
              <a:rPr lang="fi-FI" b="0" dirty="0" err="1"/>
              <a:t>intelligent</a:t>
            </a:r>
            <a:r>
              <a:rPr lang="fi-FI" b="0" dirty="0"/>
              <a:t> </a:t>
            </a:r>
            <a:r>
              <a:rPr lang="fi-FI" b="1" dirty="0" err="1"/>
              <a:t>cocreation</a:t>
            </a:r>
            <a:r>
              <a:rPr lang="fi-FI" b="1" dirty="0"/>
              <a:t> </a:t>
            </a:r>
            <a:r>
              <a:rPr lang="fi-FI" dirty="0"/>
              <a:t>is  -  Make </a:t>
            </a:r>
            <a:r>
              <a:rPr lang="fi-FI" dirty="0" err="1"/>
              <a:t>With</a:t>
            </a:r>
            <a:r>
              <a:rPr lang="fi-FI" dirty="0"/>
              <a:t> Espoo </a:t>
            </a:r>
            <a:r>
              <a:rPr lang="fi-FI" dirty="0" err="1"/>
              <a:t>toolkit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dirty="0" err="1"/>
              <a:t>covers</a:t>
            </a:r>
            <a:r>
              <a:rPr lang="fi-FI" dirty="0"/>
              <a:t> </a:t>
            </a:r>
            <a:r>
              <a:rPr lang="fi-FI" b="1" dirty="0" err="1"/>
              <a:t>tools</a:t>
            </a:r>
            <a:r>
              <a:rPr lang="fi-FI" b="1" dirty="0"/>
              <a:t> and </a:t>
            </a:r>
            <a:r>
              <a:rPr lang="fi-FI" b="1" dirty="0" err="1"/>
              <a:t>methods</a:t>
            </a:r>
            <a:r>
              <a:rPr lang="fi-FI" b="1" dirty="0"/>
              <a:t> </a:t>
            </a:r>
            <a:r>
              <a:rPr lang="fi-FI" dirty="0"/>
              <a:t>for</a:t>
            </a:r>
          </a:p>
          <a:p>
            <a:endParaRPr lang="fi-FI" dirty="0"/>
          </a:p>
          <a:p>
            <a:pPr marL="171450" indent="-171450">
              <a:buFontTx/>
              <a:buChar char="-"/>
            </a:pPr>
            <a:r>
              <a:rPr lang="fi-FI" dirty="0" err="1"/>
              <a:t>Opening</a:t>
            </a:r>
            <a:r>
              <a:rPr lang="fi-FI" dirty="0"/>
              <a:t> and </a:t>
            </a:r>
            <a:r>
              <a:rPr lang="fi-FI" dirty="0" err="1"/>
              <a:t>sharing</a:t>
            </a:r>
            <a:r>
              <a:rPr lang="fi-FI" dirty="0"/>
              <a:t> </a:t>
            </a:r>
            <a:r>
              <a:rPr lang="fi-FI" b="1" dirty="0"/>
              <a:t>data </a:t>
            </a:r>
          </a:p>
          <a:p>
            <a:pPr marL="171450" indent="-171450">
              <a:buFontTx/>
              <a:buChar char="-"/>
            </a:pPr>
            <a:r>
              <a:rPr lang="fi-FI" dirty="0" err="1"/>
              <a:t>Opening</a:t>
            </a:r>
            <a:r>
              <a:rPr lang="fi-FI" dirty="0"/>
              <a:t> </a:t>
            </a:r>
            <a:r>
              <a:rPr lang="fi-FI" dirty="0" err="1"/>
              <a:t>actional</a:t>
            </a:r>
            <a:r>
              <a:rPr lang="fi-FI" dirty="0"/>
              <a:t>, </a:t>
            </a:r>
            <a:r>
              <a:rPr lang="fi-FI" dirty="0" err="1"/>
              <a:t>place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and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b="1" dirty="0" err="1"/>
              <a:t>innovation</a:t>
            </a:r>
            <a:r>
              <a:rPr lang="fi-FI" b="1" dirty="0"/>
              <a:t> </a:t>
            </a:r>
            <a:r>
              <a:rPr lang="fi-FI" b="1" dirty="0" err="1"/>
              <a:t>platforms</a:t>
            </a:r>
            <a:r>
              <a:rPr lang="fi-FI" b="1" dirty="0"/>
              <a:t> </a:t>
            </a:r>
          </a:p>
          <a:p>
            <a:pPr marL="171450" indent="-171450">
              <a:buFontTx/>
              <a:buChar char="-"/>
            </a:pPr>
            <a:r>
              <a:rPr lang="fi-FI" dirty="0"/>
              <a:t>Open </a:t>
            </a:r>
            <a:r>
              <a:rPr lang="fi-FI" b="1" dirty="0" err="1"/>
              <a:t>cocreation</a:t>
            </a:r>
            <a:r>
              <a:rPr lang="fi-FI" b="1" dirty="0"/>
              <a:t> and </a:t>
            </a:r>
            <a:r>
              <a:rPr lang="fi-FI" b="1" dirty="0" err="1"/>
              <a:t>participation</a:t>
            </a:r>
            <a:r>
              <a:rPr lang="fi-FI" b="1" dirty="0"/>
              <a:t>.</a:t>
            </a:r>
          </a:p>
          <a:p>
            <a:pPr marL="171450" indent="-171450">
              <a:buFontTx/>
              <a:buChar char="-"/>
            </a:pPr>
            <a:endParaRPr lang="fi-FI" b="1" dirty="0"/>
          </a:p>
          <a:p>
            <a:pPr marL="0" indent="0">
              <a:buFontTx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a </a:t>
            </a:r>
            <a:r>
              <a:rPr lang="fi-FI" dirty="0" err="1"/>
              <a:t>partner</a:t>
            </a:r>
            <a:r>
              <a:rPr lang="fi-FI" dirty="0"/>
              <a:t> at FCAI </a:t>
            </a:r>
            <a:r>
              <a:rPr lang="fi-FI" dirty="0" err="1"/>
              <a:t>because</a:t>
            </a:r>
            <a:r>
              <a:rPr lang="fi-FI" dirty="0"/>
              <a:t>,</a:t>
            </a:r>
          </a:p>
          <a:p>
            <a:pPr marL="0" indent="0">
              <a:buFontTx/>
              <a:buNone/>
            </a:pPr>
            <a:endParaRPr lang="fi-FI" dirty="0"/>
          </a:p>
          <a:p>
            <a:pPr marL="0" indent="0">
              <a:buFontTx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accelerate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ethical</a:t>
            </a:r>
            <a:r>
              <a:rPr lang="fi-FI" b="1" dirty="0"/>
              <a:t> </a:t>
            </a:r>
            <a:r>
              <a:rPr lang="fi-FI" b="1" dirty="0" err="1"/>
              <a:t>use</a:t>
            </a:r>
            <a:r>
              <a:rPr lang="fi-FI" b="1" dirty="0"/>
              <a:t> </a:t>
            </a:r>
            <a:r>
              <a:rPr lang="fi-FI" dirty="0"/>
              <a:t>of AI 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to us all. </a:t>
            </a:r>
          </a:p>
          <a:p>
            <a:pPr marL="0" indent="0">
              <a:buFontTx/>
              <a:buNone/>
            </a:pPr>
            <a:endParaRPr lang="fi-FI" dirty="0"/>
          </a:p>
          <a:p>
            <a:pPr marL="0" indent="0">
              <a:buFontTx/>
              <a:buNone/>
            </a:pPr>
            <a:endParaRPr lang="fi-FI" dirty="0"/>
          </a:p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A48B0-4CE0-464A-9A3D-BD2F91BE65B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Community – has won the international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 Community Awards this year.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Espoo was the only European city among the seven finalists.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theme of the contest was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‘humanizing data’.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refers to the use of data for people-oriented service development.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our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ecosystems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expand and learn together.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People, companies and communities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Espoo’s greatest strengths.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this is clearly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victory for all of 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800" b="0" i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A48B0-4CE0-464A-9A3D-BD2F91BE65B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4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 </a:t>
            </a:r>
            <a:r>
              <a:rPr lang="fi-FI" dirty="0" err="1"/>
              <a:t>conclude</a:t>
            </a:r>
            <a:r>
              <a:rPr lang="fi-FI" dirty="0"/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start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</a:p>
          <a:p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matters</a:t>
            </a:r>
            <a:r>
              <a:rPr lang="fi-FI" dirty="0"/>
              <a:t> is </a:t>
            </a:r>
            <a:r>
              <a:rPr lang="fi-FI" b="1" dirty="0" err="1"/>
              <a:t>interaction</a:t>
            </a:r>
            <a:r>
              <a:rPr lang="fi-FI" b="1" dirty="0"/>
              <a:t> and </a:t>
            </a:r>
            <a:r>
              <a:rPr lang="fi-FI" b="1" dirty="0" err="1"/>
              <a:t>trust</a:t>
            </a:r>
            <a:r>
              <a:rPr lang="fi-FI" b="1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!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65E11-0AC5-40C4-B4DA-5F41E076F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2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48000" y="2469624"/>
            <a:ext cx="5472000" cy="2111504"/>
          </a:xfrm>
        </p:spPr>
        <p:txBody>
          <a:bodyPr>
            <a:normAutofit/>
          </a:bodyPr>
          <a:lstStyle>
            <a:lvl1pPr algn="l">
              <a:defRPr sz="4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48000" y="4980864"/>
            <a:ext cx="5472000" cy="8244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D2CC89-64BC-445B-9A3C-AAC56B800027}"/>
              </a:ext>
            </a:extLst>
          </p:cNvPr>
          <p:cNvGrpSpPr/>
          <p:nvPr/>
        </p:nvGrpSpPr>
        <p:grpSpPr>
          <a:xfrm>
            <a:off x="875460" y="1232018"/>
            <a:ext cx="3195774" cy="1638300"/>
            <a:chOff x="875460" y="1232018"/>
            <a:chExt cx="3195774" cy="16383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A49A11-127D-47B0-8C52-DCE753166530}"/>
                </a:ext>
              </a:extLst>
            </p:cNvPr>
            <p:cNvSpPr/>
            <p:nvPr/>
          </p:nvSpPr>
          <p:spPr>
            <a:xfrm>
              <a:off x="3227319" y="1910335"/>
              <a:ext cx="238125" cy="304800"/>
            </a:xfrm>
            <a:custGeom>
              <a:avLst/>
              <a:gdLst/>
              <a:ahLst/>
              <a:cxnLst/>
              <a:rect l="0" t="0" r="0" b="0"/>
              <a:pathLst>
                <a:path w="238125" h="304800">
                  <a:moveTo>
                    <a:pt x="65246" y="195739"/>
                  </a:moveTo>
                  <a:lnTo>
                    <a:pt x="129064" y="195739"/>
                  </a:lnTo>
                  <a:cubicBezTo>
                    <a:pt x="189071" y="195739"/>
                    <a:pt x="234791" y="167164"/>
                    <a:pt x="234791" y="99536"/>
                  </a:cubicBezTo>
                  <a:cubicBezTo>
                    <a:pt x="234791" y="37624"/>
                    <a:pt x="189071" y="7144"/>
                    <a:pt x="134779" y="7144"/>
                  </a:cubicBezTo>
                  <a:lnTo>
                    <a:pt x="7144" y="7144"/>
                  </a:lnTo>
                  <a:lnTo>
                    <a:pt x="7144" y="298609"/>
                  </a:lnTo>
                  <a:lnTo>
                    <a:pt x="65246" y="298609"/>
                  </a:lnTo>
                  <a:lnTo>
                    <a:pt x="65246" y="195739"/>
                  </a:lnTo>
                  <a:close/>
                  <a:moveTo>
                    <a:pt x="65246" y="63341"/>
                  </a:moveTo>
                  <a:lnTo>
                    <a:pt x="131921" y="63341"/>
                  </a:lnTo>
                  <a:cubicBezTo>
                    <a:pt x="157639" y="63341"/>
                    <a:pt x="174784" y="74771"/>
                    <a:pt x="174784" y="100489"/>
                  </a:cubicBezTo>
                  <a:cubicBezTo>
                    <a:pt x="174784" y="126206"/>
                    <a:pt x="160496" y="138589"/>
                    <a:pt x="132874" y="138589"/>
                  </a:cubicBezTo>
                  <a:lnTo>
                    <a:pt x="65246" y="138589"/>
                  </a:lnTo>
                  <a:lnTo>
                    <a:pt x="65246" y="6334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DFC0FF9-4670-4732-AA37-7FE4C7539698}"/>
                </a:ext>
              </a:extLst>
            </p:cNvPr>
            <p:cNvSpPr/>
            <p:nvPr/>
          </p:nvSpPr>
          <p:spPr>
            <a:xfrm>
              <a:off x="3227319" y="2276095"/>
              <a:ext cx="247650" cy="304800"/>
            </a:xfrm>
            <a:custGeom>
              <a:avLst/>
              <a:gdLst/>
              <a:ahLst/>
              <a:cxnLst/>
              <a:rect l="0" t="0" r="0" b="0"/>
              <a:pathLst>
                <a:path w="247650" h="304800">
                  <a:moveTo>
                    <a:pt x="218599" y="150971"/>
                  </a:moveTo>
                  <a:lnTo>
                    <a:pt x="218599" y="150971"/>
                  </a:lnTo>
                  <a:cubicBezTo>
                    <a:pt x="218599" y="150971"/>
                    <a:pt x="217646" y="150971"/>
                    <a:pt x="218599" y="150971"/>
                  </a:cubicBezTo>
                  <a:cubicBezTo>
                    <a:pt x="212884" y="146209"/>
                    <a:pt x="208121" y="143351"/>
                    <a:pt x="202406" y="140494"/>
                  </a:cubicBezTo>
                  <a:cubicBezTo>
                    <a:pt x="221456" y="129064"/>
                    <a:pt x="232886" y="109061"/>
                    <a:pt x="232886" y="84296"/>
                  </a:cubicBezTo>
                  <a:cubicBezTo>
                    <a:pt x="232886" y="34766"/>
                    <a:pt x="196691" y="7144"/>
                    <a:pt x="140494" y="7144"/>
                  </a:cubicBezTo>
                  <a:lnTo>
                    <a:pt x="7144" y="7144"/>
                  </a:lnTo>
                  <a:lnTo>
                    <a:pt x="7144" y="298609"/>
                  </a:lnTo>
                  <a:lnTo>
                    <a:pt x="139541" y="298609"/>
                  </a:lnTo>
                  <a:cubicBezTo>
                    <a:pt x="202406" y="298609"/>
                    <a:pt x="243364" y="265271"/>
                    <a:pt x="243364" y="204311"/>
                  </a:cubicBezTo>
                  <a:cubicBezTo>
                    <a:pt x="242411" y="181451"/>
                    <a:pt x="232886" y="163354"/>
                    <a:pt x="218599" y="150971"/>
                  </a:cubicBezTo>
                  <a:close/>
                  <a:moveTo>
                    <a:pt x="63341" y="61436"/>
                  </a:moveTo>
                  <a:lnTo>
                    <a:pt x="137636" y="61436"/>
                  </a:lnTo>
                  <a:cubicBezTo>
                    <a:pt x="163354" y="61436"/>
                    <a:pt x="173831" y="70961"/>
                    <a:pt x="173831" y="89059"/>
                  </a:cubicBezTo>
                  <a:cubicBezTo>
                    <a:pt x="173831" y="105251"/>
                    <a:pt x="165259" y="116681"/>
                    <a:pt x="140494" y="116681"/>
                  </a:cubicBezTo>
                  <a:lnTo>
                    <a:pt x="63341" y="116681"/>
                  </a:lnTo>
                  <a:lnTo>
                    <a:pt x="63341" y="61436"/>
                  </a:lnTo>
                  <a:close/>
                  <a:moveTo>
                    <a:pt x="141446" y="243364"/>
                  </a:moveTo>
                  <a:lnTo>
                    <a:pt x="64294" y="243364"/>
                  </a:lnTo>
                  <a:lnTo>
                    <a:pt x="64294" y="168116"/>
                  </a:lnTo>
                  <a:lnTo>
                    <a:pt x="141446" y="168116"/>
                  </a:lnTo>
                  <a:cubicBezTo>
                    <a:pt x="170021" y="168116"/>
                    <a:pt x="183356" y="180499"/>
                    <a:pt x="183356" y="205264"/>
                  </a:cubicBezTo>
                  <a:cubicBezTo>
                    <a:pt x="182404" y="228124"/>
                    <a:pt x="169069" y="243364"/>
                    <a:pt x="141446" y="2433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2FE896-950A-4E33-A5A1-E18E2045F704}"/>
                </a:ext>
              </a:extLst>
            </p:cNvPr>
            <p:cNvSpPr/>
            <p:nvPr/>
          </p:nvSpPr>
          <p:spPr>
            <a:xfrm>
              <a:off x="2678679" y="1910335"/>
              <a:ext cx="219075" cy="304800"/>
            </a:xfrm>
            <a:custGeom>
              <a:avLst/>
              <a:gdLst/>
              <a:ahLst/>
              <a:cxnLst/>
              <a:rect l="0" t="0" r="0" b="0"/>
              <a:pathLst>
                <a:path w="219075" h="304800">
                  <a:moveTo>
                    <a:pt x="65246" y="170974"/>
                  </a:moveTo>
                  <a:lnTo>
                    <a:pt x="149066" y="170974"/>
                  </a:lnTo>
                  <a:lnTo>
                    <a:pt x="149066" y="114776"/>
                  </a:lnTo>
                  <a:lnTo>
                    <a:pt x="65246" y="114776"/>
                  </a:lnTo>
                  <a:lnTo>
                    <a:pt x="65246" y="64294"/>
                  </a:lnTo>
                  <a:lnTo>
                    <a:pt x="209074" y="64294"/>
                  </a:lnTo>
                  <a:lnTo>
                    <a:pt x="209074" y="7144"/>
                  </a:lnTo>
                  <a:lnTo>
                    <a:pt x="7144" y="7144"/>
                  </a:lnTo>
                  <a:lnTo>
                    <a:pt x="7144" y="298609"/>
                  </a:lnTo>
                  <a:lnTo>
                    <a:pt x="215741" y="298609"/>
                  </a:lnTo>
                  <a:lnTo>
                    <a:pt x="215741" y="241459"/>
                  </a:lnTo>
                  <a:lnTo>
                    <a:pt x="65246" y="2414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C71D4F-F332-4A85-BE78-55ECBCF708FD}"/>
                </a:ext>
              </a:extLst>
            </p:cNvPr>
            <p:cNvSpPr/>
            <p:nvPr/>
          </p:nvSpPr>
          <p:spPr>
            <a:xfrm>
              <a:off x="3804534" y="1905572"/>
              <a:ext cx="266700" cy="314325"/>
            </a:xfrm>
            <a:custGeom>
              <a:avLst/>
              <a:gdLst/>
              <a:ahLst/>
              <a:cxnLst/>
              <a:rect l="0" t="0" r="0" b="0"/>
              <a:pathLst>
                <a:path w="266700" h="314325">
                  <a:moveTo>
                    <a:pt x="133826" y="7144"/>
                  </a:moveTo>
                  <a:cubicBezTo>
                    <a:pt x="53816" y="7144"/>
                    <a:pt x="7144" y="69056"/>
                    <a:pt x="7144" y="157639"/>
                  </a:cubicBezTo>
                  <a:cubicBezTo>
                    <a:pt x="7144" y="246221"/>
                    <a:pt x="53816" y="308134"/>
                    <a:pt x="133826" y="308134"/>
                  </a:cubicBezTo>
                  <a:cubicBezTo>
                    <a:pt x="213836" y="308134"/>
                    <a:pt x="260509" y="246221"/>
                    <a:pt x="260509" y="157639"/>
                  </a:cubicBezTo>
                  <a:cubicBezTo>
                    <a:pt x="260509" y="69056"/>
                    <a:pt x="213836" y="7144"/>
                    <a:pt x="133826" y="7144"/>
                  </a:cubicBezTo>
                  <a:close/>
                  <a:moveTo>
                    <a:pt x="133826" y="250031"/>
                  </a:moveTo>
                  <a:cubicBezTo>
                    <a:pt x="87154" y="250031"/>
                    <a:pt x="67151" y="210026"/>
                    <a:pt x="67151" y="157639"/>
                  </a:cubicBezTo>
                  <a:cubicBezTo>
                    <a:pt x="67151" y="105251"/>
                    <a:pt x="87154" y="65246"/>
                    <a:pt x="133826" y="65246"/>
                  </a:cubicBezTo>
                  <a:cubicBezTo>
                    <a:pt x="180499" y="65246"/>
                    <a:pt x="200501" y="105251"/>
                    <a:pt x="200501" y="157639"/>
                  </a:cubicBezTo>
                  <a:cubicBezTo>
                    <a:pt x="200501" y="210026"/>
                    <a:pt x="181451" y="250031"/>
                    <a:pt x="133826" y="2500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3CDB4F-B6E5-4921-AF92-9D37A84BDAFB}"/>
                </a:ext>
              </a:extLst>
            </p:cNvPr>
            <p:cNvSpPr/>
            <p:nvPr/>
          </p:nvSpPr>
          <p:spPr>
            <a:xfrm>
              <a:off x="3500687" y="1905572"/>
              <a:ext cx="266700" cy="314325"/>
            </a:xfrm>
            <a:custGeom>
              <a:avLst/>
              <a:gdLst/>
              <a:ahLst/>
              <a:cxnLst/>
              <a:rect l="0" t="0" r="0" b="0"/>
              <a:pathLst>
                <a:path w="266700" h="314325">
                  <a:moveTo>
                    <a:pt x="133826" y="308134"/>
                  </a:moveTo>
                  <a:cubicBezTo>
                    <a:pt x="213836" y="308134"/>
                    <a:pt x="260509" y="246221"/>
                    <a:pt x="260509" y="157639"/>
                  </a:cubicBezTo>
                  <a:cubicBezTo>
                    <a:pt x="260509" y="69056"/>
                    <a:pt x="213836" y="7144"/>
                    <a:pt x="133826" y="7144"/>
                  </a:cubicBezTo>
                  <a:cubicBezTo>
                    <a:pt x="53816" y="7144"/>
                    <a:pt x="7144" y="69056"/>
                    <a:pt x="7144" y="157639"/>
                  </a:cubicBezTo>
                  <a:cubicBezTo>
                    <a:pt x="7144" y="246221"/>
                    <a:pt x="54769" y="308134"/>
                    <a:pt x="133826" y="308134"/>
                  </a:cubicBezTo>
                  <a:close/>
                  <a:moveTo>
                    <a:pt x="133826" y="65246"/>
                  </a:moveTo>
                  <a:cubicBezTo>
                    <a:pt x="180499" y="65246"/>
                    <a:pt x="200501" y="105251"/>
                    <a:pt x="200501" y="157639"/>
                  </a:cubicBezTo>
                  <a:cubicBezTo>
                    <a:pt x="200501" y="210026"/>
                    <a:pt x="180499" y="250031"/>
                    <a:pt x="133826" y="250031"/>
                  </a:cubicBezTo>
                  <a:cubicBezTo>
                    <a:pt x="87154" y="250031"/>
                    <a:pt x="67151" y="210026"/>
                    <a:pt x="67151" y="157639"/>
                  </a:cubicBezTo>
                  <a:cubicBezTo>
                    <a:pt x="67151" y="105251"/>
                    <a:pt x="87154" y="65246"/>
                    <a:pt x="133826" y="652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B30D54-7FA5-4578-B7B2-D5090B13A315}"/>
                </a:ext>
              </a:extLst>
            </p:cNvPr>
            <p:cNvSpPr/>
            <p:nvPr/>
          </p:nvSpPr>
          <p:spPr>
            <a:xfrm>
              <a:off x="2931092" y="1904620"/>
              <a:ext cx="238125" cy="314325"/>
            </a:xfrm>
            <a:custGeom>
              <a:avLst/>
              <a:gdLst/>
              <a:ahLst/>
              <a:cxnLst/>
              <a:rect l="0" t="0" r="0" b="0"/>
              <a:pathLst>
                <a:path w="238125" h="314325">
                  <a:moveTo>
                    <a:pt x="136684" y="126206"/>
                  </a:moveTo>
                  <a:cubicBezTo>
                    <a:pt x="90011" y="115729"/>
                    <a:pt x="77629" y="110014"/>
                    <a:pt x="77629" y="90964"/>
                  </a:cubicBezTo>
                  <a:cubicBezTo>
                    <a:pt x="77629" y="77629"/>
                    <a:pt x="88106" y="64294"/>
                    <a:pt x="119539" y="64294"/>
                  </a:cubicBezTo>
                  <a:cubicBezTo>
                    <a:pt x="146209" y="64294"/>
                    <a:pt x="167164" y="74771"/>
                    <a:pt x="186214" y="93821"/>
                  </a:cubicBezTo>
                  <a:lnTo>
                    <a:pt x="228124" y="52864"/>
                  </a:lnTo>
                  <a:cubicBezTo>
                    <a:pt x="200501" y="24289"/>
                    <a:pt x="167164" y="7144"/>
                    <a:pt x="121444" y="7144"/>
                  </a:cubicBezTo>
                  <a:cubicBezTo>
                    <a:pt x="64294" y="7144"/>
                    <a:pt x="17621" y="39529"/>
                    <a:pt x="17621" y="92869"/>
                  </a:cubicBezTo>
                  <a:cubicBezTo>
                    <a:pt x="17621" y="150019"/>
                    <a:pt x="54769" y="167164"/>
                    <a:pt x="109061" y="179546"/>
                  </a:cubicBezTo>
                  <a:cubicBezTo>
                    <a:pt x="164306" y="191929"/>
                    <a:pt x="173831" y="200501"/>
                    <a:pt x="173831" y="219551"/>
                  </a:cubicBezTo>
                  <a:cubicBezTo>
                    <a:pt x="173831" y="241459"/>
                    <a:pt x="157639" y="250984"/>
                    <a:pt x="123349" y="250984"/>
                  </a:cubicBezTo>
                  <a:cubicBezTo>
                    <a:pt x="95726" y="250984"/>
                    <a:pt x="69056" y="241459"/>
                    <a:pt x="49054" y="217646"/>
                  </a:cubicBezTo>
                  <a:lnTo>
                    <a:pt x="7144" y="254794"/>
                  </a:lnTo>
                  <a:cubicBezTo>
                    <a:pt x="29051" y="287179"/>
                    <a:pt x="71914" y="308134"/>
                    <a:pt x="120491" y="308134"/>
                  </a:cubicBezTo>
                  <a:cubicBezTo>
                    <a:pt x="200501" y="308134"/>
                    <a:pt x="234791" y="270986"/>
                    <a:pt x="234791" y="214789"/>
                  </a:cubicBezTo>
                  <a:cubicBezTo>
                    <a:pt x="234791" y="152876"/>
                    <a:pt x="183356" y="136684"/>
                    <a:pt x="136684" y="1262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F154D8-D3C5-41A8-89AA-E1889F558CF1}"/>
                </a:ext>
              </a:extLst>
            </p:cNvPr>
            <p:cNvSpPr/>
            <p:nvPr/>
          </p:nvSpPr>
          <p:spPr>
            <a:xfrm>
              <a:off x="2678679" y="2276095"/>
              <a:ext cx="219075" cy="304800"/>
            </a:xfrm>
            <a:custGeom>
              <a:avLst/>
              <a:gdLst/>
              <a:ahLst/>
              <a:cxnLst/>
              <a:rect l="0" t="0" r="0" b="0"/>
              <a:pathLst>
                <a:path w="219075" h="304800">
                  <a:moveTo>
                    <a:pt x="65246" y="170974"/>
                  </a:moveTo>
                  <a:lnTo>
                    <a:pt x="149066" y="170974"/>
                  </a:lnTo>
                  <a:lnTo>
                    <a:pt x="149066" y="114776"/>
                  </a:lnTo>
                  <a:lnTo>
                    <a:pt x="65246" y="114776"/>
                  </a:lnTo>
                  <a:lnTo>
                    <a:pt x="65246" y="64294"/>
                  </a:lnTo>
                  <a:lnTo>
                    <a:pt x="209074" y="64294"/>
                  </a:lnTo>
                  <a:lnTo>
                    <a:pt x="209074" y="7144"/>
                  </a:lnTo>
                  <a:lnTo>
                    <a:pt x="7144" y="7144"/>
                  </a:lnTo>
                  <a:lnTo>
                    <a:pt x="7144" y="298609"/>
                  </a:lnTo>
                  <a:lnTo>
                    <a:pt x="215741" y="298609"/>
                  </a:lnTo>
                  <a:lnTo>
                    <a:pt x="215741" y="241459"/>
                  </a:lnTo>
                  <a:lnTo>
                    <a:pt x="65246" y="2414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78C703-3774-45E5-8DF8-A9A275EC806F}"/>
                </a:ext>
              </a:extLst>
            </p:cNvPr>
            <p:cNvSpPr/>
            <p:nvPr/>
          </p:nvSpPr>
          <p:spPr>
            <a:xfrm>
              <a:off x="2931092" y="2270380"/>
              <a:ext cx="238125" cy="314325"/>
            </a:xfrm>
            <a:custGeom>
              <a:avLst/>
              <a:gdLst/>
              <a:ahLst/>
              <a:cxnLst/>
              <a:rect l="0" t="0" r="0" b="0"/>
              <a:pathLst>
                <a:path w="238125" h="314325">
                  <a:moveTo>
                    <a:pt x="136684" y="126206"/>
                  </a:moveTo>
                  <a:cubicBezTo>
                    <a:pt x="90011" y="115729"/>
                    <a:pt x="77629" y="110014"/>
                    <a:pt x="77629" y="90964"/>
                  </a:cubicBezTo>
                  <a:cubicBezTo>
                    <a:pt x="77629" y="77629"/>
                    <a:pt x="88106" y="64294"/>
                    <a:pt x="119539" y="64294"/>
                  </a:cubicBezTo>
                  <a:cubicBezTo>
                    <a:pt x="146209" y="64294"/>
                    <a:pt x="167164" y="74771"/>
                    <a:pt x="186214" y="93821"/>
                  </a:cubicBezTo>
                  <a:lnTo>
                    <a:pt x="228124" y="52864"/>
                  </a:lnTo>
                  <a:cubicBezTo>
                    <a:pt x="200501" y="24289"/>
                    <a:pt x="167164" y="7144"/>
                    <a:pt x="121444" y="7144"/>
                  </a:cubicBezTo>
                  <a:cubicBezTo>
                    <a:pt x="64294" y="7144"/>
                    <a:pt x="17621" y="39529"/>
                    <a:pt x="17621" y="92869"/>
                  </a:cubicBezTo>
                  <a:cubicBezTo>
                    <a:pt x="17621" y="150019"/>
                    <a:pt x="54769" y="167164"/>
                    <a:pt x="109061" y="179546"/>
                  </a:cubicBezTo>
                  <a:cubicBezTo>
                    <a:pt x="164306" y="191929"/>
                    <a:pt x="173831" y="200501"/>
                    <a:pt x="173831" y="219551"/>
                  </a:cubicBezTo>
                  <a:cubicBezTo>
                    <a:pt x="173831" y="241459"/>
                    <a:pt x="157639" y="250984"/>
                    <a:pt x="123349" y="250984"/>
                  </a:cubicBezTo>
                  <a:cubicBezTo>
                    <a:pt x="95726" y="250984"/>
                    <a:pt x="69056" y="241459"/>
                    <a:pt x="49054" y="217646"/>
                  </a:cubicBezTo>
                  <a:lnTo>
                    <a:pt x="7144" y="254794"/>
                  </a:lnTo>
                  <a:cubicBezTo>
                    <a:pt x="29051" y="287179"/>
                    <a:pt x="71914" y="308134"/>
                    <a:pt x="120491" y="308134"/>
                  </a:cubicBezTo>
                  <a:cubicBezTo>
                    <a:pt x="200501" y="308134"/>
                    <a:pt x="234791" y="270986"/>
                    <a:pt x="234791" y="214789"/>
                  </a:cubicBezTo>
                  <a:cubicBezTo>
                    <a:pt x="234791" y="152876"/>
                    <a:pt x="183356" y="136684"/>
                    <a:pt x="136684" y="1262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C9FB19-473A-4CF4-81E5-E1D38A9287BF}"/>
                </a:ext>
              </a:extLst>
            </p:cNvPr>
            <p:cNvSpPr/>
            <p:nvPr/>
          </p:nvSpPr>
          <p:spPr>
            <a:xfrm>
              <a:off x="3513069" y="2271332"/>
              <a:ext cx="266700" cy="314325"/>
            </a:xfrm>
            <a:custGeom>
              <a:avLst/>
              <a:gdLst/>
              <a:ahLst/>
              <a:cxnLst/>
              <a:rect l="0" t="0" r="0" b="0"/>
              <a:pathLst>
                <a:path w="266700" h="314325">
                  <a:moveTo>
                    <a:pt x="133826" y="308134"/>
                  </a:moveTo>
                  <a:cubicBezTo>
                    <a:pt x="213836" y="308134"/>
                    <a:pt x="260509" y="246221"/>
                    <a:pt x="260509" y="157639"/>
                  </a:cubicBezTo>
                  <a:cubicBezTo>
                    <a:pt x="260509" y="69056"/>
                    <a:pt x="213836" y="7144"/>
                    <a:pt x="133826" y="7144"/>
                  </a:cubicBezTo>
                  <a:cubicBezTo>
                    <a:pt x="53816" y="7144"/>
                    <a:pt x="7144" y="69056"/>
                    <a:pt x="7144" y="157639"/>
                  </a:cubicBezTo>
                  <a:cubicBezTo>
                    <a:pt x="7144" y="246221"/>
                    <a:pt x="54769" y="308134"/>
                    <a:pt x="133826" y="308134"/>
                  </a:cubicBezTo>
                  <a:close/>
                  <a:moveTo>
                    <a:pt x="133826" y="65246"/>
                  </a:moveTo>
                  <a:cubicBezTo>
                    <a:pt x="180499" y="65246"/>
                    <a:pt x="200501" y="105251"/>
                    <a:pt x="200501" y="157639"/>
                  </a:cubicBezTo>
                  <a:cubicBezTo>
                    <a:pt x="200501" y="210026"/>
                    <a:pt x="180499" y="250031"/>
                    <a:pt x="133826" y="250031"/>
                  </a:cubicBezTo>
                  <a:cubicBezTo>
                    <a:pt x="87154" y="250031"/>
                    <a:pt x="67151" y="210026"/>
                    <a:pt x="67151" y="157639"/>
                  </a:cubicBezTo>
                  <a:cubicBezTo>
                    <a:pt x="67151" y="105251"/>
                    <a:pt x="87154" y="65246"/>
                    <a:pt x="133826" y="652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D0DA82-0BD3-45DE-873D-38470EF2FE3D}"/>
                </a:ext>
              </a:extLst>
            </p:cNvPr>
            <p:cNvSpPr/>
            <p:nvPr/>
          </p:nvSpPr>
          <p:spPr>
            <a:xfrm>
              <a:off x="875460" y="1232018"/>
              <a:ext cx="1457325" cy="1638300"/>
            </a:xfrm>
            <a:custGeom>
              <a:avLst/>
              <a:gdLst/>
              <a:ahLst/>
              <a:cxnLst/>
              <a:rect l="0" t="0" r="0" b="0"/>
              <a:pathLst>
                <a:path w="1457325" h="1638300">
                  <a:moveTo>
                    <a:pt x="1138851" y="1138851"/>
                  </a:moveTo>
                  <a:cubicBezTo>
                    <a:pt x="968353" y="1309348"/>
                    <a:pt x="760708" y="1418886"/>
                    <a:pt x="569256" y="1449366"/>
                  </a:cubicBezTo>
                  <a:cubicBezTo>
                    <a:pt x="783568" y="1703684"/>
                    <a:pt x="1176951" y="1510326"/>
                    <a:pt x="1344591" y="1342686"/>
                  </a:cubicBezTo>
                  <a:cubicBezTo>
                    <a:pt x="1350306" y="1336018"/>
                    <a:pt x="1358879" y="1332209"/>
                    <a:pt x="1368404" y="1332209"/>
                  </a:cubicBezTo>
                  <a:cubicBezTo>
                    <a:pt x="1386501" y="1332209"/>
                    <a:pt x="1400788" y="1346496"/>
                    <a:pt x="1400788" y="1364593"/>
                  </a:cubicBezTo>
                  <a:cubicBezTo>
                    <a:pt x="1400788" y="1374118"/>
                    <a:pt x="1396979" y="1382691"/>
                    <a:pt x="1390311" y="1388406"/>
                  </a:cubicBezTo>
                  <a:cubicBezTo>
                    <a:pt x="1127421" y="1650343"/>
                    <a:pt x="746421" y="1720828"/>
                    <a:pt x="540681" y="1514136"/>
                  </a:cubicBezTo>
                  <a:cubicBezTo>
                    <a:pt x="522583" y="1496039"/>
                    <a:pt x="506391" y="1476989"/>
                    <a:pt x="493056" y="1456034"/>
                  </a:cubicBezTo>
                  <a:cubicBezTo>
                    <a:pt x="353038" y="1462701"/>
                    <a:pt x="225403" y="1423648"/>
                    <a:pt x="133011" y="1331256"/>
                  </a:cubicBezTo>
                  <a:cubicBezTo>
                    <a:pt x="-99399" y="1099798"/>
                    <a:pt x="4423" y="648313"/>
                    <a:pt x="326368" y="326368"/>
                  </a:cubicBezTo>
                  <a:cubicBezTo>
                    <a:pt x="648313" y="4423"/>
                    <a:pt x="1099799" y="-99399"/>
                    <a:pt x="1332208" y="133011"/>
                  </a:cubicBezTo>
                  <a:cubicBezTo>
                    <a:pt x="1564618" y="365421"/>
                    <a:pt x="1460796" y="816906"/>
                    <a:pt x="1138851" y="1138851"/>
                  </a:cubicBezTo>
                  <a:lnTo>
                    <a:pt x="1138851" y="1138851"/>
                  </a:lnTo>
                  <a:close/>
                  <a:moveTo>
                    <a:pt x="1093131" y="1093131"/>
                  </a:moveTo>
                  <a:cubicBezTo>
                    <a:pt x="1270296" y="915966"/>
                    <a:pt x="1370308" y="708321"/>
                    <a:pt x="1389358" y="526393"/>
                  </a:cubicBezTo>
                  <a:cubicBezTo>
                    <a:pt x="1208383" y="434001"/>
                    <a:pt x="929301" y="496866"/>
                    <a:pt x="714036" y="712131"/>
                  </a:cubicBezTo>
                  <a:cubicBezTo>
                    <a:pt x="498771" y="927396"/>
                    <a:pt x="435906" y="1207431"/>
                    <a:pt x="529251" y="1389359"/>
                  </a:cubicBezTo>
                  <a:cubicBezTo>
                    <a:pt x="709274" y="1369356"/>
                    <a:pt x="915966" y="1269343"/>
                    <a:pt x="1093131" y="1093131"/>
                  </a:cubicBezTo>
                  <a:lnTo>
                    <a:pt x="1093131" y="1093131"/>
                  </a:lnTo>
                  <a:close/>
                  <a:moveTo>
                    <a:pt x="373041" y="373041"/>
                  </a:moveTo>
                  <a:cubicBezTo>
                    <a:pt x="57763" y="688318"/>
                    <a:pt x="-11769" y="1095036"/>
                    <a:pt x="179683" y="1286489"/>
                  </a:cubicBezTo>
                  <a:cubicBezTo>
                    <a:pt x="249216" y="1356021"/>
                    <a:pt x="346371" y="1391264"/>
                    <a:pt x="457813" y="1392216"/>
                  </a:cubicBezTo>
                  <a:cubicBezTo>
                    <a:pt x="365421" y="1178856"/>
                    <a:pt x="451146" y="881676"/>
                    <a:pt x="667363" y="665458"/>
                  </a:cubicBezTo>
                  <a:cubicBezTo>
                    <a:pt x="882628" y="450193"/>
                    <a:pt x="1178856" y="364468"/>
                    <a:pt x="1392216" y="454956"/>
                  </a:cubicBezTo>
                  <a:cubicBezTo>
                    <a:pt x="1390311" y="344466"/>
                    <a:pt x="1355068" y="248263"/>
                    <a:pt x="1286488" y="178731"/>
                  </a:cubicBezTo>
                  <a:cubicBezTo>
                    <a:pt x="1095036" y="-11769"/>
                    <a:pt x="687366" y="57763"/>
                    <a:pt x="373041" y="373041"/>
                  </a:cubicBezTo>
                  <a:lnTo>
                    <a:pt x="373041" y="373041"/>
                  </a:lnTo>
                  <a:close/>
                </a:path>
              </a:pathLst>
            </a:custGeom>
            <a:solidFill>
              <a:srgbClr val="249FE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2088000"/>
            <a:ext cx="10368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D270-6B62-9A49-9046-5A5F0A1A0CA4}" type="datetime1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8FF9A71E-91DA-403A-976B-1B0C5905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72000"/>
            <a:ext cx="10369151" cy="900000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22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+ taust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0" y="0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48000" y="2469624"/>
            <a:ext cx="5472000" cy="2511240"/>
          </a:xfrm>
        </p:spPr>
        <p:txBody>
          <a:bodyPr>
            <a:normAutofit/>
          </a:bodyPr>
          <a:lstStyle>
            <a:lvl1pPr algn="l">
              <a:defRPr sz="4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48000" y="4980864"/>
            <a:ext cx="5472000" cy="8244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20D2F3-472C-4DC9-A7DA-DC85A228A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49" y="768895"/>
            <a:ext cx="4591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9999" y="1116000"/>
            <a:ext cx="5112703" cy="492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6447" y="1116000"/>
            <a:ext cx="5112703" cy="492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24C7-5009-8940-A549-53FFE3FC28FE}" type="datetime1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2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1" y="972000"/>
            <a:ext cx="3971864" cy="792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9999" y="2088000"/>
            <a:ext cx="3971865" cy="39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C9D1DDA-5C51-486E-A018-20AE78CA71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16500" y="972000"/>
            <a:ext cx="6264275" cy="5078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058872BA-A0FF-4D8A-B15D-D04208A366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2F0995-CCE5-DA4E-A563-44A44E27E13C}" type="datetime1">
              <a:rPr lang="fi-FI" smtClean="0"/>
              <a:t>13.12.2018</a:t>
            </a:fld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3D5D2E28-39DE-400E-BBC0-A22C08D451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991A41F9-4BD7-460C-B3AA-77CECA2B78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46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00189D4-CA77-444A-A8F4-85A8B420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82" y="1556792"/>
            <a:ext cx="10369151" cy="3493642"/>
          </a:xfrm>
        </p:spPr>
        <p:txBody>
          <a:bodyPr anchor="ctr">
            <a:normAutofit/>
          </a:bodyPr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CC288C9-1005-4DD1-93E6-A124B0F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337BB-57DD-174D-8A05-97AEB66AC8CF}" type="datetime1">
              <a:rPr lang="fi-FI" smtClean="0"/>
              <a:t>13.12.2018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8E3F06-4E73-4F9D-B5FE-06E46C09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6FC7A8-4E7E-46E4-8243-42830BB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BE726E9-6048-41BB-B8E4-772EA94FC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+ taust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0" y="0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00189D4-CA77-444A-A8F4-85A8B420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82" y="1556792"/>
            <a:ext cx="10369151" cy="3493642"/>
          </a:xfrm>
        </p:spPr>
        <p:txBody>
          <a:bodyPr anchor="ctr">
            <a:normAutofit/>
          </a:bodyPr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CC288C9-1005-4DD1-93E6-A124B0F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A1CA92-0299-804A-9F6C-899E6202DAF3}" type="datetime1">
              <a:rPr lang="fi-FI" smtClean="0"/>
              <a:t>13.12.2018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8E3F06-4E73-4F9D-B5FE-06E46C09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6FC7A8-4E7E-46E4-8243-42830BB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BE726E9-6048-41BB-B8E4-772EA94FC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1137600"/>
            <a:ext cx="511270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00000" y="1821600"/>
            <a:ext cx="5112703" cy="423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56447" y="1137600"/>
            <a:ext cx="511270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56447" y="1821600"/>
            <a:ext cx="5112703" cy="423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81B-0912-D546-9504-812C741B9A3D}" type="datetime1">
              <a:rPr lang="fi-FI" smtClean="0"/>
              <a:t>13.12.2018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5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0514" y="0"/>
            <a:ext cx="6081486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980728"/>
            <a:ext cx="4752000" cy="900000"/>
          </a:xfrm>
        </p:spPr>
        <p:txBody>
          <a:bodyPr>
            <a:noAutofit/>
          </a:bodyPr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9999" y="2088000"/>
            <a:ext cx="4752000" cy="39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76F6F8E9-8B1B-4EEE-A9BE-C578D70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0415" y="6226592"/>
            <a:ext cx="1284711" cy="61495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02" b="-1"/>
            </a:stretch>
          </a:blipFill>
        </p:spPr>
        <p:txBody>
          <a:bodyPr>
            <a:normAutofit/>
          </a:bodyPr>
          <a:lstStyle>
            <a:lvl1pPr>
              <a:defRPr sz="1600"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8DFD771D-4FE5-41F6-99EE-08258622B74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C151CA-9405-9B4F-A322-A6BB69EF597F}" type="datetime1">
              <a:rPr lang="fi-FI" smtClean="0"/>
              <a:t>13.12.2018</a:t>
            </a:fld>
            <a:endParaRPr lang="fi-FI"/>
          </a:p>
        </p:txBody>
      </p:sp>
      <p:sp>
        <p:nvSpPr>
          <p:cNvPr id="16" name="Alatunnisteen paikkamerkki 15">
            <a:extLst>
              <a:ext uri="{FF2B5EF4-FFF2-40B4-BE49-F238E27FC236}">
                <a16:creationId xmlns:a16="http://schemas.microsoft.com/office/drawing/2014/main" id="{6622E753-495C-41E1-B8D4-E2758AAB3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4DB4319C-5F45-4366-ADBE-768B9E6C88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01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1569" y="0"/>
            <a:ext cx="12213569" cy="496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5293716"/>
            <a:ext cx="10380775" cy="765772"/>
          </a:xfrm>
        </p:spPr>
        <p:txBody>
          <a:bodyPr anchor="t">
            <a:normAutofit/>
          </a:bodyPr>
          <a:lstStyle>
            <a:lvl1pPr algn="ctr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FD8B-E668-A74C-9336-7A984D940FAF}" type="datetime1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36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5760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0000" y="5190576"/>
            <a:ext cx="5760001" cy="868912"/>
          </a:xfrm>
        </p:spPr>
        <p:txBody>
          <a:bodyPr anchor="t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Kuvan paikkamerkki 9">
            <a:extLst>
              <a:ext uri="{FF2B5EF4-FFF2-40B4-BE49-F238E27FC236}">
                <a16:creationId xmlns:a16="http://schemas.microsoft.com/office/drawing/2014/main" id="{D20C0323-59C1-4D8E-8733-BFB6DB0008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628" y="172853"/>
            <a:ext cx="5760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AE3D-6214-6746-8DFE-633B5A5B5AFC}" type="datetime1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E7B6542-D4CC-4B80-ADE8-95849D2C30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888" y="5191125"/>
            <a:ext cx="5759450" cy="868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180000" indent="0">
              <a:buNone/>
              <a:defRPr sz="1600">
                <a:solidFill>
                  <a:schemeClr val="tx2"/>
                </a:solidFill>
              </a:defRPr>
            </a:lvl2pPr>
            <a:lvl3pPr marL="360000" indent="0">
              <a:buNone/>
              <a:defRPr sz="1600">
                <a:solidFill>
                  <a:schemeClr val="tx2"/>
                </a:solidFill>
              </a:defRPr>
            </a:lvl3pPr>
            <a:lvl4pPr marL="540000" indent="0">
              <a:buNone/>
              <a:defRPr sz="1600">
                <a:solidFill>
                  <a:schemeClr val="tx2"/>
                </a:solidFill>
              </a:defRPr>
            </a:lvl4pPr>
            <a:lvl5pPr marL="7200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324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3852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0000" y="5190576"/>
            <a:ext cx="3827769" cy="868912"/>
          </a:xfrm>
        </p:spPr>
        <p:txBody>
          <a:bodyPr anchor="t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Kuvan paikkamerkki 9">
            <a:extLst>
              <a:ext uri="{FF2B5EF4-FFF2-40B4-BE49-F238E27FC236}">
                <a16:creationId xmlns:a16="http://schemas.microsoft.com/office/drawing/2014/main" id="{D20C0323-59C1-4D8E-8733-BFB6DB0008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1784" y="172853"/>
            <a:ext cx="3852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E7B6542-D4CC-4B80-ADE8-95849D2C30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044" y="5191125"/>
            <a:ext cx="3852000" cy="868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180000" indent="0">
              <a:buNone/>
              <a:defRPr sz="1600">
                <a:solidFill>
                  <a:schemeClr val="tx2"/>
                </a:solidFill>
              </a:defRPr>
            </a:lvl2pPr>
            <a:lvl3pPr marL="360000" indent="0">
              <a:buNone/>
              <a:defRPr sz="1600">
                <a:solidFill>
                  <a:schemeClr val="tx2"/>
                </a:solidFill>
              </a:defRPr>
            </a:lvl3pPr>
            <a:lvl4pPr marL="540000" indent="0">
              <a:buNone/>
              <a:defRPr sz="1600">
                <a:solidFill>
                  <a:schemeClr val="tx2"/>
                </a:solidFill>
              </a:defRPr>
            </a:lvl4pPr>
            <a:lvl5pPr marL="7200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8B-22C9-2D4E-BF41-64BB0894A596}" type="datetime1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B024C11A-CD46-43FA-A6DE-696FFC837E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48396" y="188640"/>
            <a:ext cx="3852000" cy="4824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3C9DD316-9938-45E9-AA14-1707CD99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8656" y="5206912"/>
            <a:ext cx="3852000" cy="868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180000" indent="0">
              <a:buNone/>
              <a:defRPr sz="1600">
                <a:solidFill>
                  <a:schemeClr val="tx2"/>
                </a:solidFill>
              </a:defRPr>
            </a:lvl2pPr>
            <a:lvl3pPr marL="360000" indent="0">
              <a:buNone/>
              <a:defRPr sz="1600">
                <a:solidFill>
                  <a:schemeClr val="tx2"/>
                </a:solidFill>
              </a:defRPr>
            </a:lvl3pPr>
            <a:lvl4pPr marL="540000" indent="0">
              <a:buNone/>
              <a:defRPr sz="1600">
                <a:solidFill>
                  <a:schemeClr val="tx2"/>
                </a:solidFill>
              </a:defRPr>
            </a:lvl4pPr>
            <a:lvl5pPr marL="7200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17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" y="0"/>
            <a:ext cx="3143672" cy="3068960"/>
          </a:xfrm>
          <a:solidFill>
            <a:schemeClr val="bg1"/>
          </a:solidFill>
        </p:spPr>
        <p:txBody>
          <a:bodyPr lIns="540000" tIns="540000" rIns="540000" bIns="540000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F18A39A5-5B7B-47D1-8AEA-07B8155E95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9E17EA-37A5-4D4E-82B5-FAFE1C301630}" type="datetime1">
              <a:rPr lang="fi-FI" smtClean="0"/>
              <a:t>13.12.2018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4E94442-C59B-40F4-B0B3-FF889E77E1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3D01A3F0-CA82-410E-89FC-16DAA72EF1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75AB6A7A-7C35-4304-9168-CE2BAF9A62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0415" y="6226592"/>
            <a:ext cx="1284711" cy="61495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02" b="-1"/>
            </a:stretch>
          </a:blipFill>
        </p:spPr>
        <p:txBody>
          <a:bodyPr>
            <a:normAutofit/>
          </a:bodyPr>
          <a:lstStyle>
            <a:lvl1pPr>
              <a:defRPr sz="1600"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737276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54A5C3F-00AD-444A-A1A3-54E99FB207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" y="0"/>
            <a:ext cx="3143672" cy="3068960"/>
          </a:xfrm>
          <a:solidFill>
            <a:schemeClr val="bg1"/>
          </a:solidFill>
        </p:spPr>
        <p:txBody>
          <a:bodyPr lIns="540000" tIns="540000" rIns="540000" bIns="540000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76F6F8E9-8B1B-4EEE-A9BE-C578D70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5159" y="6135601"/>
            <a:ext cx="1281112" cy="70891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600"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F18A39A5-5B7B-47D1-8AEA-07B8155E95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09F09-D3C5-444C-81E2-5480625DB37B}" type="datetime1">
              <a:rPr lang="fi-FI" smtClean="0"/>
              <a:t>13.12.2018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4E94442-C59B-40F4-B0B3-FF889E77E1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3D01A3F0-CA82-410E-89FC-16DAA72EF1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56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1125538"/>
            <a:ext cx="10369151" cy="1043262"/>
          </a:xfrm>
        </p:spPr>
        <p:txBody>
          <a:bodyPr anchor="b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9FCD848-E9B7-46B8-B199-EE4F7E94573B}"/>
              </a:ext>
            </a:extLst>
          </p:cNvPr>
          <p:cNvCxnSpPr/>
          <p:nvPr/>
        </p:nvCxnSpPr>
        <p:spPr>
          <a:xfrm>
            <a:off x="864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F7D05F-14BD-4FE1-911C-445CFAAE7F58}"/>
              </a:ext>
            </a:extLst>
          </p:cNvPr>
          <p:cNvCxnSpPr/>
          <p:nvPr/>
        </p:nvCxnSpPr>
        <p:spPr>
          <a:xfrm>
            <a:off x="45252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75EAEE21-6923-49A9-9F05-8EC92756DF16}"/>
              </a:ext>
            </a:extLst>
          </p:cNvPr>
          <p:cNvCxnSpPr/>
          <p:nvPr/>
        </p:nvCxnSpPr>
        <p:spPr>
          <a:xfrm>
            <a:off x="8190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24580CD-1084-49C3-A594-9C5D39B38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45B76D32-E192-4690-B8BA-B2FF15618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AE6A0D83-C883-4A57-8473-FCD085B17D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6655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F1B53E4F-58AD-4577-914B-1CFDE289C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52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558A94E5-4440-4918-AE89-BC8FD91E2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9311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3290569C-D77C-496C-9DD9-443E0E7F15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0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D8FC65-F37D-4953-A90A-F86063E1B73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BE761-571D-2E47-A167-59F533A365C8}" type="datetime1">
              <a:rPr lang="fi-FI" smtClean="0"/>
              <a:t>13.12.2018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C3F24F2-BFB3-4425-BC98-FE639DAB4F9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62820E1-FC59-40AB-BBA3-EE4458AEE96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7AD856-9D0E-4E9A-BCF0-6451F398E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nosto + taust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3">
            <a:extLst>
              <a:ext uri="{FF2B5EF4-FFF2-40B4-BE49-F238E27FC236}">
                <a16:creationId xmlns:a16="http://schemas.microsoft.com/office/drawing/2014/main" id="{7F113E8E-B7D5-44AC-BEC5-EC7D8AF656B3}"/>
              </a:ext>
            </a:extLst>
          </p:cNvPr>
          <p:cNvSpPr/>
          <p:nvPr/>
        </p:nvSpPr>
        <p:spPr>
          <a:xfrm>
            <a:off x="-531" y="3958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1125538"/>
            <a:ext cx="10369151" cy="1043262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9FCD848-E9B7-46B8-B199-EE4F7E94573B}"/>
              </a:ext>
            </a:extLst>
          </p:cNvPr>
          <p:cNvCxnSpPr/>
          <p:nvPr/>
        </p:nvCxnSpPr>
        <p:spPr>
          <a:xfrm>
            <a:off x="864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F7D05F-14BD-4FE1-911C-445CFAAE7F58}"/>
              </a:ext>
            </a:extLst>
          </p:cNvPr>
          <p:cNvCxnSpPr/>
          <p:nvPr/>
        </p:nvCxnSpPr>
        <p:spPr>
          <a:xfrm>
            <a:off x="45252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75EAEE21-6923-49A9-9F05-8EC92756DF16}"/>
              </a:ext>
            </a:extLst>
          </p:cNvPr>
          <p:cNvCxnSpPr/>
          <p:nvPr/>
        </p:nvCxnSpPr>
        <p:spPr>
          <a:xfrm>
            <a:off x="8190000" y="3839840"/>
            <a:ext cx="30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24580CD-1084-49C3-A594-9C5D39B38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45B76D32-E192-4690-B8BA-B2FF15618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AE6A0D83-C883-4A57-8473-FCD085B17D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6655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F1B53E4F-58AD-4577-914B-1CFDE289C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52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558A94E5-4440-4918-AE89-BC8FD91E2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9311" y="2484000"/>
            <a:ext cx="3097213" cy="1332000"/>
          </a:xfrm>
        </p:spPr>
        <p:txBody>
          <a:bodyPr anchor="b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000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3290569C-D77C-496C-9DD9-443E0E7F15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0000" y="4098255"/>
            <a:ext cx="3060700" cy="18383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EFC020D1-E176-4384-9619-14E239C34B1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664AA-5390-4A45-A740-CAC96C8CC6C5}" type="datetime1">
              <a:rPr lang="fi-FI" smtClean="0"/>
              <a:t>13.12.2018</a:t>
            </a:fld>
            <a:endParaRPr lang="fi-FI"/>
          </a:p>
        </p:txBody>
      </p:sp>
      <p:sp>
        <p:nvSpPr>
          <p:cNvPr id="25" name="Alatunnisteen paikkamerkki 24">
            <a:extLst>
              <a:ext uri="{FF2B5EF4-FFF2-40B4-BE49-F238E27FC236}">
                <a16:creationId xmlns:a16="http://schemas.microsoft.com/office/drawing/2014/main" id="{6232018B-1657-424D-9ECD-8A806D00305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A73F0B85-CC68-4EED-9FB3-BB4DD50D2E4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B36A647-CAE9-4F30-8F7C-28C5571C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4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C5327FD-B34B-445A-B452-F4DC76BE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61C4-001F-CA41-8150-6534644FEECB}" type="datetime1">
              <a:rPr lang="fi-FI" smtClean="0"/>
              <a:t>13.12.2018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EE4146-50C5-48FC-9B50-A8A5DC6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6B9DCF8-43A9-49A8-8E53-C78453D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64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F165-A894-BF45-9F22-718F4AE634AA}" type="datetime1">
              <a:rPr lang="fi-FI" smtClean="0"/>
              <a:t>13.12.2018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0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ii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00000" y="981075"/>
            <a:ext cx="5256584" cy="2879973"/>
          </a:xfrm>
        </p:spPr>
        <p:txBody>
          <a:bodyPr lIns="0" rIns="0" anchor="b">
            <a:normAutofit/>
          </a:bodyPr>
          <a:lstStyle>
            <a:lvl1pPr algn="l">
              <a:defRPr sz="8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kiitos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00000" y="4068032"/>
            <a:ext cx="5256584" cy="155679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Yhteystiedot</a:t>
            </a:r>
            <a:endParaRPr lang="en-GB"/>
          </a:p>
        </p:txBody>
      </p:sp>
      <p:sp>
        <p:nvSpPr>
          <p:cNvPr id="18" name="Päivämäärän paikkamerkki 17">
            <a:extLst>
              <a:ext uri="{FF2B5EF4-FFF2-40B4-BE49-F238E27FC236}">
                <a16:creationId xmlns:a16="http://schemas.microsoft.com/office/drawing/2014/main" id="{5ECA5FDE-C314-46DC-BAD6-0EFFC8DD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4EDA8B-7E51-7046-A4D3-354DAD21DB4B}" type="datetime1">
              <a:rPr lang="fi-FI" smtClean="0"/>
              <a:t>13.12.2018</a:t>
            </a:fld>
            <a:endParaRPr lang="fi-FI"/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4A037F1B-50D9-4017-B099-BDB3FB80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85776007-9226-4F1D-A488-210AB6E1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7FD437B-EF78-4205-AA30-607774FE3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2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iitos + taust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0" y="0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err="1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00000" y="981075"/>
            <a:ext cx="5256584" cy="2879973"/>
          </a:xfrm>
        </p:spPr>
        <p:txBody>
          <a:bodyPr lIns="0" rIns="0" anchor="b">
            <a:normAutofit/>
          </a:bodyPr>
          <a:lstStyle>
            <a:lvl1pPr algn="l">
              <a:defRPr sz="8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kiitos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00000" y="4068032"/>
            <a:ext cx="5256584" cy="155679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Yhteystiedot</a:t>
            </a:r>
            <a:endParaRPr lang="en-GB"/>
          </a:p>
        </p:txBody>
      </p:sp>
      <p:sp>
        <p:nvSpPr>
          <p:cNvPr id="18" name="Päivämäärän paikkamerkki 17">
            <a:extLst>
              <a:ext uri="{FF2B5EF4-FFF2-40B4-BE49-F238E27FC236}">
                <a16:creationId xmlns:a16="http://schemas.microsoft.com/office/drawing/2014/main" id="{5ECA5FDE-C314-46DC-BAD6-0EFFC8DD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94A731-3CAE-5E48-BD15-FF7B6F285AEE}" type="datetime1">
              <a:rPr lang="fi-FI" smtClean="0"/>
              <a:t>13.12.2018</a:t>
            </a:fld>
            <a:endParaRPr lang="fi-FI"/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4A037F1B-50D9-4017-B099-BDB3FB80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85776007-9226-4F1D-A488-210AB6E1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7FD437B-EF78-4205-AA30-607774FE3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7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33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2088000"/>
            <a:ext cx="10368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8FF9A71E-91DA-403A-976B-1B0C5905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2" y="972000"/>
            <a:ext cx="10369151" cy="900000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851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äliotsikko + taustakuv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CFDD1CE2-13A6-4604-851F-32B3A8BF6E70}"/>
              </a:ext>
            </a:extLst>
          </p:cNvPr>
          <p:cNvSpPr/>
          <p:nvPr/>
        </p:nvSpPr>
        <p:spPr>
          <a:xfrm>
            <a:off x="1" y="2"/>
            <a:ext cx="12192531" cy="6875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dirty="0" err="1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00189D4-CA77-444A-A8F4-85A8B420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83" y="1556792"/>
            <a:ext cx="10369151" cy="3493643"/>
          </a:xfrm>
        </p:spPr>
        <p:txBody>
          <a:bodyPr anchor="ctr">
            <a:normAutofit/>
          </a:bodyPr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CC288C9-1005-4DD1-93E6-A124B0F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A1CA92-0299-804A-9F6C-899E6202DAF3}" type="datetime1">
              <a:rPr lang="fi-FI" smtClean="0"/>
              <a:t>13.12.2018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8E3F06-4E73-4F9D-B5FE-06E46C09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6FC7A8-4E7E-46E4-8243-42830BB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BE726E9-6048-41BB-B8E4-772EA94FC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61" t="13983" r="13512" b="11949"/>
          <a:stretch/>
        </p:blipFill>
        <p:spPr>
          <a:xfrm>
            <a:off x="10977578" y="6221301"/>
            <a:ext cx="9573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•	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333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237061" indent="239178" algn="l" defTabSz="609585" rtl="0" eaLnBrk="1" latinLnBrk="0" hangingPunct="1">
        <a:spcBef>
          <a:spcPct val="20000"/>
        </a:spcBef>
        <a:buFont typeface="Arial"/>
        <a:buNone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00000" y="468000"/>
            <a:ext cx="10369151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0000" y="1116000"/>
            <a:ext cx="10368000" cy="49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286081" y="6356351"/>
            <a:ext cx="1692672" cy="365125"/>
          </a:xfrm>
          <a:prstGeom prst="rect">
            <a:avLst/>
          </a:prstGeom>
        </p:spPr>
        <p:txBody>
          <a:bodyPr vert="horz" lIns="91440" tIns="45720" rIns="7200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5CB47998-63C8-0247-8FF9-1AA3A1DB9117}" type="datetime1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006936" y="6356351"/>
            <a:ext cx="419351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91344" y="6356351"/>
            <a:ext cx="552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DDE9422E-AB18-498F-A7FF-179425C9812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407E9F-EEEC-468B-AA11-3AB6DDF9DB1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519" t="14902" r="13591" b="16399"/>
          <a:stretch/>
        </p:blipFill>
        <p:spPr>
          <a:xfrm>
            <a:off x="10987087" y="6229350"/>
            <a:ext cx="95109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•	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333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237061" indent="239178" algn="l" defTabSz="609585" rtl="0" eaLnBrk="1" latinLnBrk="0" hangingPunct="1">
        <a:spcBef>
          <a:spcPct val="20000"/>
        </a:spcBef>
        <a:buFont typeface="Arial"/>
        <a:buNone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kyway.jpg">
            <a:extLst>
              <a:ext uri="{FF2B5EF4-FFF2-40B4-BE49-F238E27FC236}">
                <a16:creationId xmlns:a16="http://schemas.microsoft.com/office/drawing/2014/main" id="{37D3510E-3FC8-4E89-B908-2FAB56486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8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9FAF4-B849-44BC-A05B-5AF996D513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90" y="3564441"/>
            <a:ext cx="3979588" cy="39795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079298E-0A6C-414A-8AD0-2A3337674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34" y="2479249"/>
            <a:ext cx="11020844" cy="3723587"/>
          </a:xfrm>
        </p:spPr>
        <p:txBody>
          <a:bodyPr>
            <a:normAutofit fontScale="90000"/>
          </a:bodyPr>
          <a:lstStyle/>
          <a:p>
            <a:r>
              <a:rPr lang="fi-FI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Espoo is </a:t>
            </a:r>
            <a:r>
              <a:rPr lang="fi-FI" sz="3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cocreating</a:t>
            </a:r>
            <a:r>
              <a:rPr lang="fi-FI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31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odel</a:t>
            </a:r>
            <a: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fi-FI" sz="7300" b="1" dirty="0">
                <a:solidFill>
                  <a:schemeClr val="bg1"/>
                </a:solidFill>
              </a:rPr>
              <a:t>CITY AS A SERVICE</a:t>
            </a:r>
            <a:b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for </a:t>
            </a:r>
            <a:r>
              <a:rPr lang="fi-FI" sz="31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i-FI" sz="31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Intelligent</a:t>
            </a:r>
            <a: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fi-FI" sz="31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Sustainable</a:t>
            </a:r>
            <a: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i-FI" sz="31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Future</a:t>
            </a:r>
            <a: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fi-FI" sz="4000" b="1" dirty="0">
                <a:solidFill>
                  <a:schemeClr val="bg1"/>
                </a:solidFill>
              </a:rPr>
            </a:br>
            <a:b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br>
              <a:rPr lang="fi-FI" sz="31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Päivi Sutinen, </a:t>
            </a:r>
            <a:r>
              <a:rPr lang="fi-FI" sz="2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PhD</a:t>
            </a:r>
            <a: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EMBA</a:t>
            </a:r>
            <a:b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fi-FI" sz="2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Director</a:t>
            </a:r>
            <a: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City as a Service </a:t>
            </a:r>
            <a:r>
              <a:rPr lang="fi-FI" sz="2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Development</a:t>
            </a:r>
            <a: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fi-FI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City of Espoo, Finland</a:t>
            </a:r>
            <a:br>
              <a:rPr lang="fi-FI" sz="3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endParaRPr lang="fi-FI" sz="3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17FBD04-80F3-404C-9EC2-232EA4CCA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154" y="502632"/>
            <a:ext cx="3195438" cy="16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B7FAE24-15E7-4B34-8014-599A3C07A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714" y="-31719"/>
            <a:ext cx="12915494" cy="731016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675CEE5-9168-4B9A-8CE9-77B291F9515A}"/>
              </a:ext>
            </a:extLst>
          </p:cNvPr>
          <p:cNvSpPr/>
          <p:nvPr/>
        </p:nvSpPr>
        <p:spPr>
          <a:xfrm>
            <a:off x="3016042" y="289577"/>
            <a:ext cx="4431662" cy="201534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65543A-B427-4315-85A2-0A1E5F2D2004}"/>
              </a:ext>
            </a:extLst>
          </p:cNvPr>
          <p:cNvSpPr/>
          <p:nvPr/>
        </p:nvSpPr>
        <p:spPr>
          <a:xfrm>
            <a:off x="7522546" y="2278995"/>
            <a:ext cx="4272655" cy="2015345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E78AEC0-A04D-4A2F-B23F-625273301CEF}"/>
              </a:ext>
            </a:extLst>
          </p:cNvPr>
          <p:cNvSpPr txBox="1">
            <a:spLocks/>
          </p:cNvSpPr>
          <p:nvPr/>
        </p:nvSpPr>
        <p:spPr>
          <a:xfrm>
            <a:off x="7588075" y="2695016"/>
            <a:ext cx="4272655" cy="1403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ESPOO INNOVATION GARDEN</a:t>
            </a: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Open 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innovation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ecosystems</a:t>
            </a: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1DE14B-A4C3-41D7-B378-7EA362D7D9D2}"/>
              </a:ext>
            </a:extLst>
          </p:cNvPr>
          <p:cNvSpPr/>
          <p:nvPr/>
        </p:nvSpPr>
        <p:spPr>
          <a:xfrm>
            <a:off x="2879238" y="4272440"/>
            <a:ext cx="4697951" cy="2215951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FE3F898-04EC-4B5C-AD93-EB9DA30FE9D1}"/>
              </a:ext>
            </a:extLst>
          </p:cNvPr>
          <p:cNvSpPr txBox="1">
            <a:spLocks/>
          </p:cNvSpPr>
          <p:nvPr/>
        </p:nvSpPr>
        <p:spPr>
          <a:xfrm>
            <a:off x="3016043" y="4709843"/>
            <a:ext cx="4477238" cy="153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MAKE WITH ESPOO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fi-FI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Invitation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and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tools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of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cooperation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and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cocreation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DEB7F4-6C47-4DFC-8AA0-629E3023619C}"/>
              </a:ext>
            </a:extLst>
          </p:cNvPr>
          <p:cNvSpPr/>
          <p:nvPr/>
        </p:nvSpPr>
        <p:spPr>
          <a:xfrm>
            <a:off x="3232436" y="660868"/>
            <a:ext cx="3843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ESPOO STORY</a:t>
            </a:r>
          </a:p>
          <a:p>
            <a:pPr lvl="0" algn="ctr" defTabSz="609585"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Strategy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by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city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stakeholders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0E5797-692D-4386-AA9E-A1396C9280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63" y="3761245"/>
            <a:ext cx="2828676" cy="1481467"/>
          </a:xfrm>
          <a:prstGeom prst="rect">
            <a:avLst/>
          </a:prstGeom>
        </p:spPr>
      </p:pic>
      <p:pic>
        <p:nvPicPr>
          <p:cNvPr id="17" name="Kuva 9">
            <a:extLst>
              <a:ext uri="{FF2B5EF4-FFF2-40B4-BE49-F238E27FC236}">
                <a16:creationId xmlns:a16="http://schemas.microsoft.com/office/drawing/2014/main" id="{9211DDEA-9B3E-4EFE-A827-282B98D017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081" y="68313"/>
            <a:ext cx="1507341" cy="12229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BFE8C8-FD6D-4F0D-B5E8-C938D7174513}"/>
              </a:ext>
            </a:extLst>
          </p:cNvPr>
          <p:cNvSpPr txBox="1"/>
          <p:nvPr/>
        </p:nvSpPr>
        <p:spPr>
          <a:xfrm>
            <a:off x="7841951" y="5150143"/>
            <a:ext cx="3097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CREATIVE 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COMMUNITIES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AC03A-EC88-4E8F-9F6B-1AB1FCBF343C}"/>
              </a:ext>
            </a:extLst>
          </p:cNvPr>
          <p:cNvSpPr txBox="1"/>
          <p:nvPr/>
        </p:nvSpPr>
        <p:spPr>
          <a:xfrm>
            <a:off x="2620652" y="2664868"/>
            <a:ext cx="519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SYSTEMATIC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COCREATION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352A74-2CE6-49FD-B000-2A3424C7C125}"/>
              </a:ext>
            </a:extLst>
          </p:cNvPr>
          <p:cNvSpPr/>
          <p:nvPr/>
        </p:nvSpPr>
        <p:spPr>
          <a:xfrm>
            <a:off x="6096000" y="1819271"/>
            <a:ext cx="2684773" cy="3510717"/>
          </a:xfrm>
          <a:prstGeom prst="arc">
            <a:avLst>
              <a:gd name="adj1" fmla="val 1604896"/>
              <a:gd name="adj2" fmla="val 5134537"/>
            </a:avLst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73035649-836F-4F49-A1EA-4F6A2B0708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451" y="4810626"/>
            <a:ext cx="1373121" cy="1377461"/>
          </a:xfrm>
          <a:prstGeom prst="rect">
            <a:avLst/>
          </a:pr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984ACB62-C818-43AC-8E41-DC753C478371}"/>
              </a:ext>
            </a:extLst>
          </p:cNvPr>
          <p:cNvSpPr/>
          <p:nvPr/>
        </p:nvSpPr>
        <p:spPr>
          <a:xfrm rot="16200000">
            <a:off x="5424821" y="764033"/>
            <a:ext cx="2620829" cy="3656768"/>
          </a:xfrm>
          <a:prstGeom prst="arc">
            <a:avLst>
              <a:gd name="adj1" fmla="val 1604896"/>
              <a:gd name="adj2" fmla="val 5134537"/>
            </a:avLst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5" name="Kaari 4">
            <a:extLst>
              <a:ext uri="{FF2B5EF4-FFF2-40B4-BE49-F238E27FC236}">
                <a16:creationId xmlns:a16="http://schemas.microsoft.com/office/drawing/2014/main" id="{9FD436EB-A333-4D40-ADA3-8B4B5D47D85B}"/>
              </a:ext>
            </a:extLst>
          </p:cNvPr>
          <p:cNvSpPr/>
          <p:nvPr/>
        </p:nvSpPr>
        <p:spPr>
          <a:xfrm flipH="1">
            <a:off x="2216743" y="1861327"/>
            <a:ext cx="1598597" cy="2764495"/>
          </a:xfrm>
          <a:prstGeom prst="arc">
            <a:avLst>
              <a:gd name="adj1" fmla="val 16200000"/>
              <a:gd name="adj2" fmla="val 5419025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AC70E6-96ED-4689-BA2B-021C56620BBD}"/>
              </a:ext>
            </a:extLst>
          </p:cNvPr>
          <p:cNvSpPr txBox="1"/>
          <p:nvPr/>
        </p:nvSpPr>
        <p:spPr>
          <a:xfrm>
            <a:off x="-230542" y="2981964"/>
            <a:ext cx="297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INNOVATIONS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DF6815-800D-4430-9A79-86AD5700A9C5}"/>
              </a:ext>
            </a:extLst>
          </p:cNvPr>
          <p:cNvSpPr txBox="1"/>
          <p:nvPr/>
        </p:nvSpPr>
        <p:spPr>
          <a:xfrm>
            <a:off x="7520398" y="1575802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7522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milkyway.jpg">
            <a:extLst>
              <a:ext uri="{FF2B5EF4-FFF2-40B4-BE49-F238E27FC236}">
                <a16:creationId xmlns:a16="http://schemas.microsoft.com/office/drawing/2014/main" id="{98C7BABA-2585-4A06-8841-46E6700E3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851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CA1A97F-7D45-42DD-AF19-5504A74A582C}"/>
              </a:ext>
            </a:extLst>
          </p:cNvPr>
          <p:cNvSpPr/>
          <p:nvPr/>
        </p:nvSpPr>
        <p:spPr>
          <a:xfrm>
            <a:off x="0" y="529314"/>
            <a:ext cx="12192000" cy="6328686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47B7D0-BC9B-40B8-B1C0-C57B9B9064A9}"/>
              </a:ext>
            </a:extLst>
          </p:cNvPr>
          <p:cNvSpPr txBox="1"/>
          <p:nvPr/>
        </p:nvSpPr>
        <p:spPr>
          <a:xfrm>
            <a:off x="3525571" y="6266715"/>
            <a:ext cx="513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Nature's ecosystems</a:t>
            </a: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CD33C5-2643-4569-8E2B-391BC946D25E}"/>
              </a:ext>
            </a:extLst>
          </p:cNvPr>
          <p:cNvSpPr/>
          <p:nvPr/>
        </p:nvSpPr>
        <p:spPr>
          <a:xfrm>
            <a:off x="1503975" y="940084"/>
            <a:ext cx="5139083" cy="3240439"/>
          </a:xfrm>
          <a:prstGeom prst="ellipse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609585">
              <a:defRPr/>
            </a:pPr>
            <a:r>
              <a:rPr lang="fi-FI" sz="2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Ecosystems</a:t>
            </a:r>
            <a:r>
              <a:rPr lang="fi-FI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of </a:t>
            </a:r>
            <a:br>
              <a:rPr lang="fi-FI" sz="2400" b="1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fi-FI" sz="2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large</a:t>
            </a:r>
            <a:r>
              <a:rPr lang="fi-FI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companies</a:t>
            </a:r>
            <a:endParaRPr lang="fi-FI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609585">
              <a:defRPr/>
            </a:pPr>
            <a:endParaRPr lang="fi-FI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609585">
              <a:defRPr/>
            </a:pPr>
            <a:endParaRPr lang="fi-FI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2151B7-F697-4D14-9A0C-B3047D00FA45}"/>
              </a:ext>
            </a:extLst>
          </p:cNvPr>
          <p:cNvSpPr/>
          <p:nvPr/>
        </p:nvSpPr>
        <p:spPr>
          <a:xfrm>
            <a:off x="5747326" y="937111"/>
            <a:ext cx="4938928" cy="3240439"/>
          </a:xfrm>
          <a:prstGeom prst="ellipse">
            <a:avLst/>
          </a:pr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r" defTabSz="609585">
              <a:defRPr/>
            </a:pPr>
            <a:r>
              <a:rPr lang="fi-FI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Emerging</a:t>
            </a:r>
            <a:r>
              <a:rPr lang="fi-FI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challenger</a:t>
            </a:r>
            <a:r>
              <a:rPr lang="fi-FI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br>
              <a:rPr lang="fi-FI" sz="24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fi-FI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ecosystems</a:t>
            </a: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5BD49B-3C49-4A01-A235-FF1176B28450}"/>
              </a:ext>
            </a:extLst>
          </p:cNvPr>
          <p:cNvSpPr/>
          <p:nvPr/>
        </p:nvSpPr>
        <p:spPr>
          <a:xfrm>
            <a:off x="1503975" y="3061926"/>
            <a:ext cx="5139083" cy="3240439"/>
          </a:xfrm>
          <a:prstGeom prst="ellipse">
            <a:avLst/>
          </a:prstGeom>
          <a:solidFill>
            <a:srgbClr val="D7E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defTabSz="609585">
              <a:defRPr/>
            </a:pPr>
            <a:r>
              <a:rPr lang="fi-FI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Public</a:t>
            </a:r>
            <a:br>
              <a:rPr lang="fi-FI" sz="24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fi-FI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ecosystems</a:t>
            </a: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EA38AC-8535-44F3-BF38-75A53D4A3981}"/>
              </a:ext>
            </a:extLst>
          </p:cNvPr>
          <p:cNvSpPr/>
          <p:nvPr/>
        </p:nvSpPr>
        <p:spPr>
          <a:xfrm>
            <a:off x="5747326" y="3023497"/>
            <a:ext cx="4938926" cy="3240439"/>
          </a:xfrm>
          <a:prstGeom prst="ellipse">
            <a:avLst/>
          </a:prstGeom>
          <a:solidFill>
            <a:srgbClr val="00B0F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r" defTabSz="609585">
              <a:defRPr/>
            </a:pP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r" defTabSz="609585">
              <a:defRPr/>
            </a:pPr>
            <a:r>
              <a:rPr lang="fi-FI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Research</a:t>
            </a:r>
            <a:br>
              <a:rPr lang="fi-FI" sz="24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fi-FI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ecosystems</a:t>
            </a:r>
            <a:endParaRPr lang="fi-FI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329EFF8C-CE68-43C2-BA46-35018674BCF9}"/>
              </a:ext>
            </a:extLst>
          </p:cNvPr>
          <p:cNvSpPr/>
          <p:nvPr/>
        </p:nvSpPr>
        <p:spPr>
          <a:xfrm>
            <a:off x="3196371" y="3020718"/>
            <a:ext cx="5797484" cy="1187182"/>
          </a:xfrm>
          <a:prstGeom prst="roundRect">
            <a:avLst/>
          </a:prstGeom>
          <a:solidFill>
            <a:srgbClr val="FFFFFF">
              <a:alpha val="4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r>
              <a:rPr lang="fi-FI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INNOVATION ECOSYSTEMS</a:t>
            </a:r>
          </a:p>
          <a:p>
            <a:pPr algn="ctr" defTabSz="609585">
              <a:defRPr/>
            </a:pPr>
            <a:r>
              <a:rPr lang="fi-FI" sz="2800" b="1" dirty="0">
                <a:solidFill>
                  <a:srgbClr val="000000"/>
                </a:solidFill>
              </a:rPr>
              <a:t>of </a:t>
            </a:r>
            <a:r>
              <a:rPr lang="fi-FI" sz="2800" b="1" dirty="0" err="1">
                <a:solidFill>
                  <a:srgbClr val="000000"/>
                </a:solidFill>
              </a:rPr>
              <a:t>co-creating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with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people</a:t>
            </a:r>
            <a:endParaRPr lang="fi-FI" sz="20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FAC85-6B04-4BE7-8A82-E6AC816E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8" y="435682"/>
            <a:ext cx="12192000" cy="832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i-FI" sz="4267" dirty="0">
                <a:solidFill>
                  <a:schemeClr val="bg1"/>
                </a:solidFill>
              </a:rPr>
              <a:t>OPEN  INNOVATION ECOSYSTEMS</a:t>
            </a:r>
          </a:p>
        </p:txBody>
      </p:sp>
    </p:spTree>
    <p:extLst>
      <p:ext uri="{BB962C8B-B14F-4D97-AF65-F5344CB8AC3E}">
        <p14:creationId xmlns:p14="http://schemas.microsoft.com/office/powerpoint/2010/main" val="5446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463B706C-60F3-47E0-9267-77205EB53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040" y="0"/>
            <a:ext cx="1279144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2A04EF0-E732-4374-A25D-61E14B6C7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1418074"/>
            <a:ext cx="7098827" cy="5332200"/>
          </a:xfrm>
          <a:prstGeom prst="rect">
            <a:avLst/>
          </a:prstGeom>
        </p:spPr>
      </p:pic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9FCC4A71-27BC-4F36-9DA9-0DA06B450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923949"/>
              </p:ext>
            </p:extLst>
          </p:nvPr>
        </p:nvGraphicFramePr>
        <p:xfrm>
          <a:off x="256456" y="1470833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4CCCA015-3D77-4923-BE15-D15F3402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708"/>
            <a:ext cx="12192000" cy="701292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  <a:latin typeface="Arial Black" panose="020B0A04020102020204" pitchFamily="34" charset="0"/>
              </a:rPr>
              <a:t>FROM LOCAL TO GLOBAL AND VICE VERSA </a:t>
            </a:r>
          </a:p>
        </p:txBody>
      </p:sp>
      <p:sp>
        <p:nvSpPr>
          <p:cNvPr id="6" name="Nuoli: Vasen-oikea 5">
            <a:extLst>
              <a:ext uri="{FF2B5EF4-FFF2-40B4-BE49-F238E27FC236}">
                <a16:creationId xmlns:a16="http://schemas.microsoft.com/office/drawing/2014/main" id="{F8BFD9F5-CE17-4790-B760-A8A81F39696C}"/>
              </a:ext>
            </a:extLst>
          </p:cNvPr>
          <p:cNvSpPr/>
          <p:nvPr/>
        </p:nvSpPr>
        <p:spPr>
          <a:xfrm rot="2169569">
            <a:off x="5195422" y="2022269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uoli: Vasen-oikea 6">
            <a:extLst>
              <a:ext uri="{FF2B5EF4-FFF2-40B4-BE49-F238E27FC236}">
                <a16:creationId xmlns:a16="http://schemas.microsoft.com/office/drawing/2014/main" id="{7BCB6DD1-0D76-4160-A16F-EDE1A5EA1010}"/>
              </a:ext>
            </a:extLst>
          </p:cNvPr>
          <p:cNvSpPr/>
          <p:nvPr/>
        </p:nvSpPr>
        <p:spPr>
          <a:xfrm rot="8012871">
            <a:off x="5942710" y="5097195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Nuoli: Vasen-oikea 7">
            <a:extLst>
              <a:ext uri="{FF2B5EF4-FFF2-40B4-BE49-F238E27FC236}">
                <a16:creationId xmlns:a16="http://schemas.microsoft.com/office/drawing/2014/main" id="{B688F017-C183-4F61-973C-BB0A268D08A7}"/>
              </a:ext>
            </a:extLst>
          </p:cNvPr>
          <p:cNvSpPr/>
          <p:nvPr/>
        </p:nvSpPr>
        <p:spPr>
          <a:xfrm rot="5400000">
            <a:off x="6318341" y="3421870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Nuoli: Vasen-oikea 8">
            <a:extLst>
              <a:ext uri="{FF2B5EF4-FFF2-40B4-BE49-F238E27FC236}">
                <a16:creationId xmlns:a16="http://schemas.microsoft.com/office/drawing/2014/main" id="{E9985A1F-CFB5-4FFB-8C8D-9E77B12CC4D4}"/>
              </a:ext>
            </a:extLst>
          </p:cNvPr>
          <p:cNvSpPr/>
          <p:nvPr/>
        </p:nvSpPr>
        <p:spPr>
          <a:xfrm rot="8940829">
            <a:off x="3433923" y="2050466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Nuoli: Vasen-oikea 9">
            <a:extLst>
              <a:ext uri="{FF2B5EF4-FFF2-40B4-BE49-F238E27FC236}">
                <a16:creationId xmlns:a16="http://schemas.microsoft.com/office/drawing/2014/main" id="{559703CC-8366-4C75-9B01-7218CDAD104A}"/>
              </a:ext>
            </a:extLst>
          </p:cNvPr>
          <p:cNvSpPr/>
          <p:nvPr/>
        </p:nvSpPr>
        <p:spPr>
          <a:xfrm rot="6513772">
            <a:off x="2292227" y="3368308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Nuoli: Vasen-oikea 10">
            <a:extLst>
              <a:ext uri="{FF2B5EF4-FFF2-40B4-BE49-F238E27FC236}">
                <a16:creationId xmlns:a16="http://schemas.microsoft.com/office/drawing/2014/main" id="{A64EC3FD-D931-45F3-B912-8D5388967D67}"/>
              </a:ext>
            </a:extLst>
          </p:cNvPr>
          <p:cNvSpPr/>
          <p:nvPr/>
        </p:nvSpPr>
        <p:spPr>
          <a:xfrm rot="2611243">
            <a:off x="2820700" y="4969004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uoli: Neli 12">
            <a:extLst>
              <a:ext uri="{FF2B5EF4-FFF2-40B4-BE49-F238E27FC236}">
                <a16:creationId xmlns:a16="http://schemas.microsoft.com/office/drawing/2014/main" id="{B387D7F3-E22E-4545-BA4F-B156A74B8C2F}"/>
              </a:ext>
            </a:extLst>
          </p:cNvPr>
          <p:cNvSpPr/>
          <p:nvPr/>
        </p:nvSpPr>
        <p:spPr>
          <a:xfrm>
            <a:off x="3683626" y="3117821"/>
            <a:ext cx="1875280" cy="1885594"/>
          </a:xfrm>
          <a:prstGeom prst="quadArrow">
            <a:avLst>
              <a:gd name="adj1" fmla="val 18530"/>
              <a:gd name="adj2" fmla="val 11829"/>
              <a:gd name="adj3" fmla="val 225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79578EE-4DDB-4B6F-A1D8-01EA90513CB7}"/>
              </a:ext>
            </a:extLst>
          </p:cNvPr>
          <p:cNvSpPr txBox="1"/>
          <p:nvPr/>
        </p:nvSpPr>
        <p:spPr>
          <a:xfrm>
            <a:off x="8857679" y="1427783"/>
            <a:ext cx="3356169" cy="548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Cocreating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Competitions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Testing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Piloting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Sharing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Scaling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Nuoli: Vasen-oikea 2">
            <a:extLst>
              <a:ext uri="{FF2B5EF4-FFF2-40B4-BE49-F238E27FC236}">
                <a16:creationId xmlns:a16="http://schemas.microsoft.com/office/drawing/2014/main" id="{018880D4-8A98-4735-B509-C0DD5F1D56D5}"/>
              </a:ext>
            </a:extLst>
          </p:cNvPr>
          <p:cNvSpPr/>
          <p:nvPr/>
        </p:nvSpPr>
        <p:spPr>
          <a:xfrm>
            <a:off x="5422973" y="1347341"/>
            <a:ext cx="4209391" cy="579978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Nuoli: Vasen-oikea 15">
            <a:extLst>
              <a:ext uri="{FF2B5EF4-FFF2-40B4-BE49-F238E27FC236}">
                <a16:creationId xmlns:a16="http://schemas.microsoft.com/office/drawing/2014/main" id="{05304C5B-4284-421F-8A14-998175ABB607}"/>
              </a:ext>
            </a:extLst>
          </p:cNvPr>
          <p:cNvSpPr/>
          <p:nvPr/>
        </p:nvSpPr>
        <p:spPr>
          <a:xfrm rot="10800000">
            <a:off x="4318252" y="5772885"/>
            <a:ext cx="606030" cy="460449"/>
          </a:xfrm>
          <a:prstGeom prst="leftRightArrow">
            <a:avLst>
              <a:gd name="adj1" fmla="val 39571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7C3E9C0-7F81-4BD1-A917-8AE6BEE035A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951" y="944535"/>
            <a:ext cx="2873424" cy="14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835E060-3CDD-4183-B2D5-79FF3CC4FF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972" y="0"/>
            <a:ext cx="12118848" cy="6858000"/>
          </a:xfrm>
          <a:prstGeom prst="rect">
            <a:avLst/>
          </a:prstGeom>
        </p:spPr>
      </p:pic>
      <p:sp>
        <p:nvSpPr>
          <p:cNvPr id="15" name="Title 6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194684"/>
            <a:ext cx="12191999" cy="1953622"/>
          </a:xfrm>
        </p:spPr>
        <p:txBody>
          <a:bodyPr anchor="ctr">
            <a:normAutofit/>
          </a:bodyPr>
          <a:lstStyle/>
          <a:p>
            <a:pPr algn="ctr"/>
            <a:r>
              <a:rPr lang="fi-FI" sz="3600" b="1" dirty="0">
                <a:latin typeface="Arial Black" panose="020B0A04020102020204" pitchFamily="34" charset="0"/>
              </a:rPr>
              <a:t>CITY CAN ACCELERATE </a:t>
            </a:r>
            <a:br>
              <a:rPr lang="fi-FI" sz="3600" b="1" dirty="0">
                <a:latin typeface="Arial Black" panose="020B0A04020102020204" pitchFamily="34" charset="0"/>
              </a:rPr>
            </a:br>
            <a:r>
              <a:rPr lang="fi-FI" sz="3600" b="1" dirty="0">
                <a:latin typeface="Arial Black" panose="020B0A04020102020204" pitchFamily="34" charset="0"/>
              </a:rPr>
              <a:t>THE USE OF AI BY OFFERING LOCALLY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21"/>
          </p:nvPr>
        </p:nvSpPr>
        <p:spPr>
          <a:xfrm>
            <a:off x="240438" y="6298191"/>
            <a:ext cx="552061" cy="365125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9422E-AB18-498F-A7FF-179425C9812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5">
            <a:extLst/>
          </p:cNvPr>
          <p:cNvSpPr/>
          <p:nvPr/>
        </p:nvSpPr>
        <p:spPr>
          <a:xfrm>
            <a:off x="912125" y="2740673"/>
            <a:ext cx="3095757" cy="1090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7">
            <a:extLst/>
          </p:cNvPr>
          <p:cNvSpPr/>
          <p:nvPr/>
        </p:nvSpPr>
        <p:spPr>
          <a:xfrm>
            <a:off x="8235981" y="2740673"/>
            <a:ext cx="3098669" cy="1090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 and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1">
            <a:extLst/>
          </p:cNvPr>
          <p:cNvSpPr/>
          <p:nvPr/>
        </p:nvSpPr>
        <p:spPr>
          <a:xfrm>
            <a:off x="4573326" y="2740673"/>
            <a:ext cx="3098668" cy="1069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Platforms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5523A91-160A-4467-A0FF-79FD78DC7706}"/>
              </a:ext>
            </a:extLst>
          </p:cNvPr>
          <p:cNvSpPr/>
          <p:nvPr/>
        </p:nvSpPr>
        <p:spPr>
          <a:xfrm>
            <a:off x="912125" y="4072196"/>
            <a:ext cx="3095757" cy="1090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Living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Labs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2559A2CE-659A-4F05-A34A-3A48E95937B8}"/>
              </a:ext>
            </a:extLst>
          </p:cNvPr>
          <p:cNvSpPr/>
          <p:nvPr/>
        </p:nvSpPr>
        <p:spPr>
          <a:xfrm>
            <a:off x="8257110" y="5382353"/>
            <a:ext cx="3098669" cy="1090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instruments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0B4FD458-92A3-4A56-A2E0-82C0AF922886}"/>
              </a:ext>
            </a:extLst>
          </p:cNvPr>
          <p:cNvSpPr/>
          <p:nvPr/>
        </p:nvSpPr>
        <p:spPr>
          <a:xfrm>
            <a:off x="4603436" y="4082878"/>
            <a:ext cx="3098668" cy="1069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0FB604DC-35FA-460F-AF58-A2606D5C4B47}"/>
              </a:ext>
            </a:extLst>
          </p:cNvPr>
          <p:cNvSpPr/>
          <p:nvPr/>
        </p:nvSpPr>
        <p:spPr>
          <a:xfrm>
            <a:off x="952673" y="5393037"/>
            <a:ext cx="3095757" cy="1090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E22A02A1-E5B8-413B-971D-A0C9D0FA9AB6}"/>
              </a:ext>
            </a:extLst>
          </p:cNvPr>
          <p:cNvSpPr/>
          <p:nvPr/>
        </p:nvSpPr>
        <p:spPr>
          <a:xfrm>
            <a:off x="8257110" y="4061512"/>
            <a:ext cx="3098669" cy="10907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97C9529D-37C9-4E5B-A9AD-0A69E4320180}"/>
              </a:ext>
            </a:extLst>
          </p:cNvPr>
          <p:cNvSpPr/>
          <p:nvPr/>
        </p:nvSpPr>
        <p:spPr>
          <a:xfrm>
            <a:off x="4603436" y="5403719"/>
            <a:ext cx="3098668" cy="1069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50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50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1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05693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i-FI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39C3A6E-CE97-4D5B-A8C5-646CE822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3" y="3010311"/>
            <a:ext cx="12192000" cy="1667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altLang="fi-FI" sz="4800" dirty="0">
                <a:solidFill>
                  <a:srgbClr val="FFFFFF"/>
                </a:solidFill>
                <a:latin typeface="Arial Black" panose="020B0A04020102020204" pitchFamily="34" charset="0"/>
              </a:rPr>
              <a:t>ESPOO INNOVATION GARDEN</a:t>
            </a:r>
            <a:br>
              <a:rPr lang="en-US" altLang="fi-FI" sz="4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altLang="fi-FI" sz="2800" dirty="0">
                <a:solidFill>
                  <a:srgbClr val="FFFFFF"/>
                </a:solidFill>
                <a:latin typeface="Arial Black" panose="020B0A04020102020204" pitchFamily="34" charset="0"/>
              </a:rPr>
              <a:t>- </a:t>
            </a:r>
            <a:r>
              <a:rPr lang="en-US" sz="2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 Most Intelligent Community in the World</a:t>
            </a:r>
            <a:br>
              <a:rPr lang="en-US" sz="2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i-FI" sz="2800" dirty="0" err="1">
                <a:solidFill>
                  <a:prstClr val="white"/>
                </a:solidFill>
                <a:ea typeface="+mn-ea"/>
                <a:cs typeface="+mn-cs"/>
              </a:rPr>
              <a:t>Cocreates</a:t>
            </a:r>
            <a:r>
              <a:rPr lang="fi-FI" sz="2800" dirty="0">
                <a:solidFill>
                  <a:prstClr val="white"/>
                </a:solidFill>
                <a:ea typeface="+mn-ea"/>
                <a:cs typeface="+mn-cs"/>
              </a:rPr>
              <a:t> Value </a:t>
            </a:r>
            <a:r>
              <a:rPr lang="fi-FI" sz="2800" dirty="0" err="1">
                <a:solidFill>
                  <a:prstClr val="white"/>
                </a:solidFill>
                <a:ea typeface="+mn-ea"/>
                <a:cs typeface="+mn-cs"/>
              </a:rPr>
              <a:t>with</a:t>
            </a:r>
            <a:r>
              <a:rPr lang="fi-FI" sz="2800" dirty="0">
                <a:solidFill>
                  <a:prstClr val="white"/>
                </a:solidFill>
                <a:ea typeface="+mn-ea"/>
                <a:cs typeface="+mn-cs"/>
              </a:rPr>
              <a:t> People</a:t>
            </a:r>
            <a:br>
              <a:rPr lang="fi-FI" b="0" dirty="0"/>
            </a:br>
            <a:endParaRPr lang="fi-FI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035" y="5859902"/>
            <a:ext cx="1425812" cy="709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CC56A-A962-4468-AB82-250A964896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38" y="5662317"/>
            <a:ext cx="2280063" cy="119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77" y="5859903"/>
            <a:ext cx="3003303" cy="70978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54FF420-DB58-4E60-885A-AA975AA067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7" y="4394934"/>
            <a:ext cx="2463066" cy="24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75151" y="2933966"/>
            <a:ext cx="6718922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</a:t>
            </a: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</a:t>
            </a: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Päivi Sutinen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Director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City as a Service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paivi.sutinen@espoo.fi</a:t>
            </a:r>
          </a:p>
          <a:p>
            <a:pPr defTabSz="1219170">
              <a:defRPr/>
            </a:pPr>
            <a:endParaRPr lang="en-US" sz="2400" dirty="0">
              <a:solidFill>
                <a:prstClr val="white"/>
              </a:solidFill>
              <a:latin typeface="Arial Black"/>
            </a:endParaRPr>
          </a:p>
          <a:p>
            <a:pPr defTabSz="1219170">
              <a:defRPr/>
            </a:pPr>
            <a:r>
              <a:rPr lang="en-US" sz="2000" dirty="0">
                <a:solidFill>
                  <a:prstClr val="white"/>
                </a:solidFill>
              </a:rPr>
              <a:t>#</a:t>
            </a:r>
            <a:r>
              <a:rPr lang="en-US" sz="2000" dirty="0" err="1">
                <a:solidFill>
                  <a:prstClr val="white"/>
                </a:solidFill>
              </a:rPr>
              <a:t>MakeWithEspoo</a:t>
            </a:r>
            <a:endParaRPr lang="en-US" sz="2000" dirty="0">
              <a:solidFill>
                <a:prstClr val="white"/>
              </a:solidFill>
            </a:endParaRPr>
          </a:p>
          <a:p>
            <a:pPr defTabSz="1219170">
              <a:defRPr/>
            </a:pPr>
            <a:r>
              <a:rPr lang="en-US" sz="2000" dirty="0">
                <a:solidFill>
                  <a:prstClr val="white"/>
                </a:solidFill>
              </a:rPr>
              <a:t>#</a:t>
            </a:r>
            <a:r>
              <a:rPr lang="en-US" sz="2000" dirty="0" err="1">
                <a:solidFill>
                  <a:prstClr val="white"/>
                </a:solidFill>
              </a:rPr>
              <a:t>EspooInnovation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8376A"/>
      </a:dk2>
      <a:lt2>
        <a:srgbClr val="9DB9C3"/>
      </a:lt2>
      <a:accent1>
        <a:srgbClr val="118DDB"/>
      </a:accent1>
      <a:accent2>
        <a:srgbClr val="B13B3C"/>
      </a:accent2>
      <a:accent3>
        <a:srgbClr val="BBD408"/>
      </a:accent3>
      <a:accent4>
        <a:srgbClr val="6C4D91"/>
      </a:accent4>
      <a:accent5>
        <a:srgbClr val="3E9CBA"/>
      </a:accent5>
      <a:accent6>
        <a:srgbClr val="77AB43"/>
      </a:accent6>
      <a:hlink>
        <a:srgbClr val="A6005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poon kaupunki">
  <a:themeElements>
    <a:clrScheme name="Espoon kaupunki">
      <a:dk1>
        <a:srgbClr val="000000"/>
      </a:dk1>
      <a:lt1>
        <a:sysClr val="window" lastClr="FFFFFF"/>
      </a:lt1>
      <a:dk2>
        <a:srgbClr val="0050BB"/>
      </a:dk2>
      <a:lt2>
        <a:srgbClr val="EEECE1"/>
      </a:lt2>
      <a:accent1>
        <a:srgbClr val="249FFF"/>
      </a:accent1>
      <a:accent2>
        <a:srgbClr val="0050BB"/>
      </a:accent2>
      <a:accent3>
        <a:srgbClr val="FF7300"/>
      </a:accent3>
      <a:accent4>
        <a:srgbClr val="C6DB00"/>
      </a:accent4>
      <a:accent5>
        <a:srgbClr val="DB0C41"/>
      </a:accent5>
      <a:accent6>
        <a:srgbClr val="FFCE00"/>
      </a:accent6>
      <a:hlink>
        <a:srgbClr val="0050BB"/>
      </a:hlink>
      <a:folHlink>
        <a:srgbClr val="800080"/>
      </a:folHlink>
    </a:clrScheme>
    <a:fontScheme name="Espoo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poon PowerPoint-malli 16_9.potx" id="{2A33140C-5A3C-42C9-BFBD-E86E25E8EFE0}" vid="{2B2CB6B0-B606-4A90-8B7C-6AF7B8084706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8376A"/>
      </a:dk2>
      <a:lt2>
        <a:srgbClr val="9DB9C3"/>
      </a:lt2>
      <a:accent1>
        <a:srgbClr val="118DDB"/>
      </a:accent1>
      <a:accent2>
        <a:srgbClr val="B13B3C"/>
      </a:accent2>
      <a:accent3>
        <a:srgbClr val="BBD408"/>
      </a:accent3>
      <a:accent4>
        <a:srgbClr val="6C4D91"/>
      </a:accent4>
      <a:accent5>
        <a:srgbClr val="3E9CBA"/>
      </a:accent5>
      <a:accent6>
        <a:srgbClr val="77AB43"/>
      </a:accent6>
      <a:hlink>
        <a:srgbClr val="A6005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2DF2B229DB0418FA3FB7E890088CA" ma:contentTypeVersion="3" ma:contentTypeDescription="Create a new document." ma:contentTypeScope="" ma:versionID="0af8db36656f98eca5eaaedaf4a68b7f">
  <xsd:schema xmlns:xsd="http://www.w3.org/2001/XMLSchema" xmlns:xs="http://www.w3.org/2001/XMLSchema" xmlns:p="http://schemas.microsoft.com/office/2006/metadata/properties" xmlns:ns2="12f2286e-c991-41f8-be01-49ecc118394b" targetNamespace="http://schemas.microsoft.com/office/2006/metadata/properties" ma:root="true" ma:fieldsID="35d95187cb9dd00be242bcb3947013f5" ns2:_="">
    <xsd:import namespace="12f2286e-c991-41f8-be01-49ecc11839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2286e-c991-41f8-be01-49ecc1183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FA82CC-8320-4F07-A8DA-15757561D3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7E94A-DF6E-4176-BC6B-48198EAFD55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2f2286e-c991-41f8-be01-49ecc118394b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586E22-1A2D-44B2-B789-8A5DE4AC9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2286e-c991-41f8-be01-49ecc1183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541</Words>
  <Application>Microsoft Macintosh PowerPoint</Application>
  <PresentationFormat>Widescreen</PresentationFormat>
  <Paragraphs>142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Espoon kaupunki</vt:lpstr>
      <vt:lpstr>1_Office Theme</vt:lpstr>
      <vt:lpstr>Espoo is cocreating model  CITY AS A SERVICE  for the Intelligent and Sustainable Future     Päivi Sutinen, PhD, EMBA Director, City as a Service Development  City of Espoo, Finland </vt:lpstr>
      <vt:lpstr>PowerPoint Presentation</vt:lpstr>
      <vt:lpstr>OPEN  INNOVATION ECOSYSTEMS</vt:lpstr>
      <vt:lpstr>FROM LOCAL TO GLOBAL AND VICE VERSA </vt:lpstr>
      <vt:lpstr>CITY CAN ACCELERATE  THE USE OF AI BY OFFERING LOCALLY </vt:lpstr>
      <vt:lpstr>ESPOO INNOVATION GARDEN - the Most Intelligent Community in the World Cocreates Value with People 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Wollsten Piia</dc:creator>
  <cp:lastModifiedBy>Microsoft Office User</cp:lastModifiedBy>
  <cp:revision>97</cp:revision>
  <cp:lastPrinted>2018-12-13T09:04:54Z</cp:lastPrinted>
  <dcterms:created xsi:type="dcterms:W3CDTF">2018-10-31T12:07:24Z</dcterms:created>
  <dcterms:modified xsi:type="dcterms:W3CDTF">2018-12-13T09:13:35Z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0x0101001922DF2B229DB0418FA3FB7E890088CA</vt:lpwstr>
  </property>
  <property fmtid="{D5CDD505-2E9C-101B-9397-08002B2CF9AE}" pid="3" name="_NewReviewCycle">
    <vt:lpwstr/>
  </property>
</Properties>
</file>